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17" r:id="rId4"/>
    <p:sldId id="301" r:id="rId5"/>
    <p:sldId id="302" r:id="rId6"/>
    <p:sldId id="303" r:id="rId7"/>
    <p:sldId id="286" r:id="rId8"/>
    <p:sldId id="322" r:id="rId9"/>
    <p:sldId id="318" r:id="rId10"/>
    <p:sldId id="324" r:id="rId11"/>
    <p:sldId id="289" r:id="rId12"/>
    <p:sldId id="315" r:id="rId13"/>
    <p:sldId id="325" r:id="rId14"/>
    <p:sldId id="313" r:id="rId15"/>
    <p:sldId id="32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33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5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Times New Roman" charset="0"/>
              </a:defRPr>
            </a:lvl1pPr>
          </a:lstStyle>
          <a:p>
            <a:pPr>
              <a:defRPr/>
            </a:pPr>
            <a:r>
              <a:rPr lang="en-US"/>
              <a:t>htt:www.o-detstve.ru </a:t>
            </a:r>
            <a:r>
              <a:rPr lang="ru-RU"/>
              <a:t>Портал"О детстве"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charset="0"/>
              </a:defRPr>
            </a:lvl1pPr>
          </a:lstStyle>
          <a:p>
            <a:pPr>
              <a:defRPr/>
            </a:pPr>
            <a:fld id="{ABADAECA-C1E5-B748-B691-247116EB8CC1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charset="0"/>
              </a:defRPr>
            </a:lvl1pPr>
          </a:lstStyle>
          <a:p>
            <a:pPr>
              <a:defRPr/>
            </a:pPr>
            <a:fld id="{C7B16746-55A8-A14A-9DF9-A3318B5E1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78472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Times New Roman" charset="0"/>
              </a:defRPr>
            </a:lvl1pPr>
          </a:lstStyle>
          <a:p>
            <a:pPr>
              <a:defRPr/>
            </a:pPr>
            <a:r>
              <a:rPr lang="en-US"/>
              <a:t>htt:www.o-detstve.ru </a:t>
            </a:r>
            <a:r>
              <a:rPr lang="ru-RU"/>
              <a:t>Портал"О детстве"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charset="0"/>
              </a:defRPr>
            </a:lvl1pPr>
          </a:lstStyle>
          <a:p>
            <a:pPr>
              <a:defRPr/>
            </a:pPr>
            <a:fld id="{8B411F0E-CC06-ED47-B548-F27FCA4C81DD}" type="datetimeFigureOut">
              <a:rPr lang="ru-RU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charset="0"/>
              </a:defRPr>
            </a:lvl1pPr>
          </a:lstStyle>
          <a:p>
            <a:pPr>
              <a:defRPr/>
            </a:pPr>
            <a:fld id="{04402905-2D3C-424A-92C7-E784B5080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142072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  <p:sp>
        <p:nvSpPr>
          <p:cNvPr id="17411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r>
              <a:rPr kumimoji="0" lang="en-US" sz="1200"/>
              <a:t>htt:www.o-detstve.ru </a:t>
            </a:r>
            <a:r>
              <a:rPr kumimoji="0" lang="ru-RU" sz="1200"/>
              <a:t>Портал"О детстве"</a:t>
            </a:r>
          </a:p>
        </p:txBody>
      </p:sp>
    </p:spTree>
    <p:extLst>
      <p:ext uri="{BB962C8B-B14F-4D97-AF65-F5344CB8AC3E}">
        <p14:creationId xmlns:p14="http://schemas.microsoft.com/office/powerpoint/2010/main" xmlns="" val="250332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kumimoji="0" lang="ru-RU">
              <a:latin typeface="Calibri" charset="0"/>
            </a:endParaRPr>
          </a:p>
        </p:txBody>
      </p:sp>
      <p:sp>
        <p:nvSpPr>
          <p:cNvPr id="20483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r>
              <a:rPr kumimoji="0" lang="en-US" sz="1200"/>
              <a:t>htt:www.o-detstve.ru </a:t>
            </a:r>
            <a:r>
              <a:rPr kumimoji="0" lang="ru-RU" sz="1200"/>
              <a:t>Портал"О детстве"</a:t>
            </a:r>
          </a:p>
        </p:txBody>
      </p:sp>
    </p:spTree>
    <p:extLst>
      <p:ext uri="{BB962C8B-B14F-4D97-AF65-F5344CB8AC3E}">
        <p14:creationId xmlns:p14="http://schemas.microsoft.com/office/powerpoint/2010/main" xmlns="" val="41474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III Всероссийский дистанционный конкурс «Мастер мультимедийных технологий»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26D3D-CE8B-5549-9B37-8D679BEDD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5238964"/>
      </p:ext>
    </p:extLst>
  </p:cSld>
  <p:clrMapOvr>
    <a:masterClrMapping/>
  </p:clrMapOvr>
  <p:transition spd="slow">
    <p:wipe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III Всероссийский дистанционный конкурс «Мастер мультимедийных технологий»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87EEE-251F-064F-845D-FA399D1D0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0380943"/>
      </p:ext>
    </p:extLst>
  </p:cSld>
  <p:clrMapOvr>
    <a:masterClrMapping/>
  </p:clrMapOvr>
  <p:transition spd="slow">
    <p:wipe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III Всероссийский дистанционный конкурс «Мастер мультимедийных технологий»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B28E9-9304-4849-9209-892154926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8187336"/>
      </p:ext>
    </p:extLst>
  </p:cSld>
  <p:clrMapOvr>
    <a:masterClrMapping/>
  </p:clrMapOvr>
  <p:transition spd="slow">
    <p:wipe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III Всероссийский дистанционный конкурс «Мастер мультимедийных технологий»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B04E0-DE9B-0048-BDA3-AB8B7CD6B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787690"/>
      </p:ext>
    </p:extLst>
  </p:cSld>
  <p:clrMapOvr>
    <a:masterClrMapping/>
  </p:clrMapOvr>
  <p:transition spd="slow">
    <p:wipe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III Всероссийский дистанционный конкурс «Мастер мультимедийных технологий»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42A13-E333-E041-A21E-70B5D9D14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133000"/>
      </p:ext>
    </p:extLst>
  </p:cSld>
  <p:clrMapOvr>
    <a:masterClrMapping/>
  </p:clrMapOvr>
  <p:transition spd="slow">
    <p:wipe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III Всероссийский дистанционный конкурс «Мастер мультимедийных технологий»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BD443-FB2D-9E49-A993-C1A73E1BA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8773589"/>
      </p:ext>
    </p:extLst>
  </p:cSld>
  <p:clrMapOvr>
    <a:masterClrMapping/>
  </p:clrMapOvr>
  <p:transition spd="slow">
    <p:wipe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III Всероссийский дистанционный конкурс «Мастер мультимедийных технологий»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4D7BB-70B2-BF4B-89D9-9264CDCE6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392711"/>
      </p:ext>
    </p:extLst>
  </p:cSld>
  <p:clrMapOvr>
    <a:masterClrMapping/>
  </p:clrMapOvr>
  <p:transition spd="slow">
    <p:wipe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III Всероссийский дистанционный конкурс «Мастер мультимедийных технологий»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C503-E0CF-E34D-A31B-1549BD1FD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596805"/>
      </p:ext>
    </p:extLst>
  </p:cSld>
  <p:clrMapOvr>
    <a:masterClrMapping/>
  </p:clrMapOvr>
  <p:transition spd="slow">
    <p:wipe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III Всероссийский дистанционный конкурс «Мастер мультимедийных технологий»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8E2CA-FDF2-9F41-8C1D-479AA390B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3855710"/>
      </p:ext>
    </p:extLst>
  </p:cSld>
  <p:clrMapOvr>
    <a:masterClrMapping/>
  </p:clrMapOvr>
  <p:transition spd="slow">
    <p:wipe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III Всероссийский дистанционный конкурс «Мастер мультимедийных технологий»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28B5C-B6E9-774F-8E57-7960E64A9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602069"/>
      </p:ext>
    </p:extLst>
  </p:cSld>
  <p:clrMapOvr>
    <a:masterClrMapping/>
  </p:clrMapOvr>
  <p:transition spd="slow">
    <p:wipe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III Всероссийский дистанционный конкурс «Мастер мультимедийных технологий»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BF39C-9893-134A-A52F-4ED8638D0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710345"/>
      </p:ext>
    </p:extLst>
  </p:cSld>
  <p:clrMapOvr>
    <a:masterClrMapping/>
  </p:clrMapOvr>
  <p:transition spd="slow">
    <p:wipe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Times New Roman" charset="0"/>
              </a:defRPr>
            </a:lvl1pPr>
          </a:lstStyle>
          <a:p>
            <a:pPr>
              <a:defRPr/>
            </a:pPr>
            <a:r>
              <a:rPr lang="ru-RU"/>
              <a:t>III Всероссийский дистанционный конкурс «Мастер мультимедийных технологий»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charset="0"/>
              </a:defRPr>
            </a:lvl1pPr>
          </a:lstStyle>
          <a:p>
            <a:pPr>
              <a:defRPr/>
            </a:pPr>
            <a:fld id="{29D76E8E-85CB-AD46-8B86-21259D355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  <p:sndAc>
      <p:endSnd/>
    </p:sndAc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ижний колонтитул 4"/>
          <p:cNvSpPr txBox="1">
            <a:spLocks/>
          </p:cNvSpPr>
          <p:nvPr/>
        </p:nvSpPr>
        <p:spPr bwMode="auto">
          <a:xfrm>
            <a:off x="2555776" y="5949280"/>
            <a:ext cx="38242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/>
            <a:r>
              <a:rPr kumimoji="0" lang="ru-RU" dirty="0" smtClean="0"/>
              <a:t>с. Сеченово, 2017 г.</a:t>
            </a:r>
            <a:endParaRPr kumimoji="0" lang="ru-RU" dirty="0"/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3491880" y="3356992"/>
            <a:ext cx="5184576" cy="15696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2400" dirty="0" smtClean="0"/>
              <a:t>Автор-составитель</a:t>
            </a:r>
            <a:r>
              <a:rPr lang="ru-RU" sz="2400" dirty="0"/>
              <a:t>:</a:t>
            </a:r>
          </a:p>
          <a:p>
            <a:pPr algn="r"/>
            <a:r>
              <a:rPr lang="ru-RU" sz="2400" dirty="0" smtClean="0"/>
              <a:t>Сорокина Евгения Ивановна,</a:t>
            </a:r>
            <a:endParaRPr lang="ru-RU" sz="2400" dirty="0"/>
          </a:p>
          <a:p>
            <a:pPr algn="r"/>
            <a:r>
              <a:rPr lang="ru-RU" sz="2400" dirty="0" smtClean="0"/>
              <a:t>учитель-логопед</a:t>
            </a:r>
            <a:endParaRPr lang="ru-RU" sz="2400" dirty="0"/>
          </a:p>
          <a:p>
            <a:pPr algn="r"/>
            <a:r>
              <a:rPr lang="ru-RU" sz="2400" dirty="0"/>
              <a:t>МБДОУ детский сад </a:t>
            </a:r>
            <a:r>
              <a:rPr lang="ru-RU" sz="2400" dirty="0" smtClean="0"/>
              <a:t>«Березка»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8568952" cy="21852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«Использование компьютерных технологий в коррекционно-развивающей работе учителя-логопеда на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логопункте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ДОУ»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endParaRPr lang="ru-RU" sz="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4725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384042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исунок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052736"/>
            <a:ext cx="4385907" cy="2707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Рисунок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861048"/>
            <a:ext cx="4026482" cy="2166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Активно использую в работе возможности интерактивной доски</a:t>
            </a:r>
            <a:endParaRPr lang="ru-RU" sz="2400" dirty="0"/>
          </a:p>
        </p:txBody>
      </p:sp>
      <p:pic>
        <p:nvPicPr>
          <p:cNvPr id="11" name="Рисунок 10" descr="20180213_095126.jpg"/>
          <p:cNvPicPr>
            <a:picLocks noChangeAspect="1"/>
          </p:cNvPicPr>
          <p:nvPr/>
        </p:nvPicPr>
        <p:blipFill>
          <a:blip r:embed="rId5" cstate="print"/>
          <a:srcRect t="18500" b="33200"/>
          <a:stretch>
            <a:fillRect/>
          </a:stretch>
        </p:blipFill>
        <p:spPr>
          <a:xfrm>
            <a:off x="971600" y="3861048"/>
            <a:ext cx="301901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  <p:sndAc>
      <p:endSnd/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charset="0"/>
              </a:rPr>
              <a:t>Особенности организации компьютерных занятий </a:t>
            </a:r>
            <a:endParaRPr kumimoji="0"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charset="0"/>
            </a:endParaRPr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445624" cy="4525963"/>
          </a:xfrm>
        </p:spPr>
        <p:txBody>
          <a:bodyPr/>
          <a:lstStyle/>
          <a:p>
            <a:pPr marL="79375" indent="106363">
              <a:buNone/>
            </a:pPr>
            <a:r>
              <a:rPr lang="ru-RU" sz="2400" dirty="0" smtClean="0"/>
              <a:t>При проведении занятий с использованием компьютера, необходимо помнить о соблюдении санитарно-гигиенических требований: «Занятия с использованием компьютеров для детей 4-6 лет следует проводить не более одного в течение дня и не чаще трех раз в неделю в дни наиболее высокой работоспособности: во вторник, в среду и в четверг.</a:t>
            </a:r>
          </a:p>
          <a:p>
            <a:pPr algn="ctr"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Непрерывная  продолжительность работы с компьютером </a:t>
            </a:r>
          </a:p>
          <a:p>
            <a:pPr>
              <a:buFontTx/>
              <a:buChar char="-"/>
            </a:pPr>
            <a:r>
              <a:rPr lang="ru-RU" sz="2400" dirty="0" smtClean="0"/>
              <a:t>для детей 4 - 5 лет не должна превышать 5-10 минут,</a:t>
            </a:r>
          </a:p>
          <a:p>
            <a:pPr>
              <a:buFontTx/>
              <a:buChar char="-"/>
            </a:pPr>
            <a:r>
              <a:rPr lang="ru-RU" sz="2400" dirty="0" smtClean="0"/>
              <a:t>для детей 6 -7лет – 10-15 минут</a:t>
            </a:r>
          </a:p>
          <a:p>
            <a:pPr marL="0" indent="0">
              <a:buNone/>
            </a:pPr>
            <a:r>
              <a:rPr lang="ru-RU" sz="2400" dirty="0" smtClean="0"/>
              <a:t> После занятия с детьми проводят гимнастику для глаз. </a:t>
            </a:r>
          </a:p>
          <a:p>
            <a:pPr eaLnBrk="1" hangingPunct="1">
              <a:buNone/>
            </a:pPr>
            <a:endParaRPr kumimoji="0" lang="ru-RU" sz="1800" dirty="0">
              <a:latin typeface="Times New Roman" charset="0"/>
            </a:endParaRPr>
          </a:p>
        </p:txBody>
      </p:sp>
    </p:spTree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применения ИКТ в работе</a:t>
            </a:r>
            <a:endParaRPr lang="ru-RU" sz="3200" dirty="0" smtClean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424936" cy="576064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400" dirty="0" smtClean="0"/>
              <a:t>занятия становятся более интересными, современными, эмоциональными;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/>
              <a:t>формируются просодическая, фонетическая и фонематическая стороны речи, улучшаются лексико-грамматические средства языка;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/>
              <a:t>достижение максимально высоких результатов в преодолении  речевых нарушений;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/>
              <a:t>сокращаются сроки и повышается эффективность коррекционной работы;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/>
              <a:t>активизируется работа с родителями, повышается компетентность родителей и педагогов в коррекционно-воспитательной работе, что является необходимым условием успешного воздействия на ребенка, имеющего недоразвитие речи.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charset="0"/>
                <a:ea typeface="Arial" charset="0"/>
                <a:cs typeface="+mj-cs"/>
              </a:rPr>
              <a:t>«Плюсы» и «минусы» применения компьютерных</a:t>
            </a:r>
            <a:r>
              <a:rPr kumimoji="1" lang="ru-RU" sz="3200" b="1" i="0" u="none" strike="noStrike" kern="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charset="0"/>
                <a:ea typeface="Arial" charset="0"/>
                <a:cs typeface="+mj-cs"/>
              </a:rPr>
              <a:t> технологий: </a:t>
            </a:r>
            <a:r>
              <a:rPr kumimoji="1" lang="ru-RU" sz="32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charset="0"/>
                <a:ea typeface="Arial" charset="0"/>
                <a:cs typeface="+mj-cs"/>
              </a:rPr>
              <a:t> </a:t>
            </a:r>
            <a:endParaRPr kumimoji="0" lang="ru-RU" sz="3200" b="1" i="0" u="none" strike="noStrike" kern="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charset="0"/>
              <a:ea typeface="Arial" charset="0"/>
              <a:cs typeface="+mj-cs"/>
            </a:endParaRP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323528" y="2204864"/>
            <a:ext cx="3600400" cy="3748147"/>
          </a:xfrm>
          <a:prstGeom prst="upArrowCallout">
            <a:avLst>
              <a:gd name="adj1" fmla="val 8643"/>
              <a:gd name="adj2" fmla="val 11656"/>
              <a:gd name="adj3" fmla="val 17251"/>
              <a:gd name="adj4" fmla="val 75680"/>
            </a:avLst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Новые возможности для творческого развития детей;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Повышает привлекательность содержания материала;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Позволяет освободиться от нудного традиционного курса   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   обучения;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Повышает навыки самостоятельной работы и самоконтроля</a:t>
            </a:r>
            <a:endParaRPr lang="ru-RU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067944" y="1556792"/>
            <a:ext cx="3707904" cy="4176463"/>
          </a:xfrm>
          <a:prstGeom prst="upArrowCallout">
            <a:avLst>
              <a:gd name="adj1" fmla="val 8203"/>
              <a:gd name="adj2" fmla="val 11207"/>
              <a:gd name="adj3" fmla="val 17476"/>
              <a:gd name="adj4" fmla="val 77089"/>
            </a:avLst>
          </a:prstGeom>
          <a:ln>
            <a:solidFill>
              <a:schemeClr val="tx1"/>
            </a:solidFill>
          </a:ln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компьютер может стать средством отвлечения внимания детей;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использование компьютеров приведет к тому, что «целое поколение людей не сможет складывать и вычитать числа, если рядом не будет компьютера»;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«дети будут гораздо меньше общаться друг с другом», т.к. будут большую часть времени сидеть за компьютером</a:t>
            </a:r>
          </a:p>
          <a:p>
            <a:pPr lvl="0" algn="just"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8" name="Крест 7"/>
          <p:cNvSpPr/>
          <p:nvPr/>
        </p:nvSpPr>
        <p:spPr>
          <a:xfrm>
            <a:off x="1115616" y="1556792"/>
            <a:ext cx="720080" cy="720080"/>
          </a:xfrm>
          <a:prstGeom prst="plus">
            <a:avLst>
              <a:gd name="adj" fmla="val 4641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6084168" y="1484784"/>
            <a:ext cx="864096" cy="21602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070" y="179787"/>
            <a:ext cx="2190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805770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1.Иванова Е. О роли интереса в приобщении старших дошкольников к компьютеру // Дошкольное воспитание.-1994.- №11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2.Моторин В.В. Педагогические приемы формирования  компьютерной грамотности дошкольника // Детский сад от А до Я.-2003.-№1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3.Горвиц Ю. Зачем малышам компьютер //Детский сад от А до Я.-2003.-№1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4.Новые информационные технологии в дошкольном образовании / под ред. Ю.М.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Горвица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.- М., 1998.-с. 218-226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Чайнова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Л.Д. Развитие личности ребенка в компьютерно-игровой среде  // Детский сад от А до Я.-2003.-№1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Гушлевская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Г.С. Организация работы компьютерно-игрового комплекса дошкольного учреждения // Детский сад от А до Я.-2003.-№1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Гаркуша Ю.Ф.,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Черлина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Н.А., Манина Е.В. Новые информационные технологии в логопедической работе. Логопед 2004.- №2-2003.- №1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8.Информационные и коммуникационные технологии в образовании: учебно-методическое пособие /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И.В.Роберт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С.В.Панюкова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А.А.Кузнецова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А.Ю.Кравцова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под ред.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И.В.Роберт-М.:Дрофа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2008.-312, 8 с.: ил.- (Высшее педагогическое образование)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02501"/>
            <a:ext cx="2476500" cy="1809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0218204"/>
      </p:ext>
    </p:extLst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788" y="260350"/>
            <a:ext cx="871220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СПАСИБО ЗА ВНИМАНИЕ!!! </a:t>
            </a:r>
          </a:p>
        </p:txBody>
      </p:sp>
      <p:pic>
        <p:nvPicPr>
          <p:cNvPr id="4" name="Рисунок 3" descr="Рисунокт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132856"/>
            <a:ext cx="4637136" cy="3659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charset="0"/>
              </a:rPr>
              <a:t>Актуальность темы</a:t>
            </a:r>
          </a:p>
        </p:txBody>
      </p:sp>
      <p:sp>
        <p:nvSpPr>
          <p:cNvPr id="16386" name="Содержимое 4"/>
          <p:cNvSpPr>
            <a:spLocks noGrp="1"/>
          </p:cNvSpPr>
          <p:nvPr>
            <p:ph idx="1"/>
          </p:nvPr>
        </p:nvSpPr>
        <p:spPr>
          <a:xfrm>
            <a:off x="539552" y="1412776"/>
            <a:ext cx="7920880" cy="4032448"/>
          </a:xfrm>
        </p:spPr>
        <p:txBody>
          <a:bodyPr/>
          <a:lstStyle/>
          <a:p>
            <a:pPr marL="1588" indent="177800" algn="just">
              <a:buNone/>
            </a:pPr>
            <a:r>
              <a:rPr lang="ru-RU" sz="2000" dirty="0" smtClean="0"/>
              <a:t>В современных   условиях   развития общества перед педагогической наукой и практикой стоят  задачи поиска наиболее оптимальных систем обучения и воспитания  детей с особыми возможностями здоровья и различными патологиями, в структуру которых входят и нарушения речи. Все чаще речевые патологии имеют комбинированную форму, когда у ребенка одновременно нарушаются речь, развитие высших психических функций, состояние общей и мелкой моторики, эмоционально-волевая сфера. </a:t>
            </a:r>
            <a:br>
              <a:rPr lang="ru-RU" sz="2000" dirty="0" smtClean="0"/>
            </a:br>
            <a:r>
              <a:rPr lang="ru-RU" sz="2000" dirty="0" smtClean="0"/>
              <a:t>      В условиях введения ФГОС приоритетной задачей становится решение этих проблем с помощью инновационных технологий, в том числе и </a:t>
            </a:r>
            <a:r>
              <a:rPr lang="ru-RU" sz="2000" b="1" u="sng" dirty="0" smtClean="0"/>
              <a:t>компьютерных</a:t>
            </a:r>
            <a:endParaRPr kumimoji="0" lang="ru-RU" sz="2000" b="1" u="sng" dirty="0">
              <a:latin typeface="Times New Roman" charset="0"/>
            </a:endParaRPr>
          </a:p>
        </p:txBody>
      </p:sp>
    </p:spTree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charset="0"/>
              </a:rPr>
              <a:t>Что же такое ИКТ?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1"/>
            <a:ext cx="8496944" cy="4709120"/>
          </a:xfrm>
        </p:spPr>
        <p:txBody>
          <a:bodyPr/>
          <a:lstStyle/>
          <a:p>
            <a:pPr marL="0" indent="269875">
              <a:buNone/>
              <a:tabLst>
                <a:tab pos="0" algn="l"/>
              </a:tabLst>
            </a:pPr>
            <a:r>
              <a:rPr lang="ru-RU" sz="2400" b="1" u="sng" dirty="0" smtClean="0"/>
              <a:t>Компьютерные технологии </a:t>
            </a:r>
            <a:r>
              <a:rPr lang="ru-RU" sz="2400" dirty="0" smtClean="0"/>
              <a:t>в образовании (КТ) - это комплекс учебно-методических материалов, технических и инструментальных средств вычислительной техники в учебном процессе, формах и методах их применения для совершенствования деятельности специалистов учреждений образования (администрации, воспитателей, специалистов), а также для образования (развития, диагностики, коррекции) детей.</a:t>
            </a:r>
          </a:p>
          <a:p>
            <a:pPr marL="0" indent="269875">
              <a:buNone/>
            </a:pPr>
            <a:r>
              <a:rPr kumimoji="0" lang="ru-RU" sz="2400" dirty="0" smtClean="0">
                <a:latin typeface="Times New Roman" charset="0"/>
              </a:rPr>
              <a:t>Изучением проблем и преимуществ использования КТ в образовании занимались Соловьёва Д., </a:t>
            </a:r>
            <a:r>
              <a:rPr kumimoji="0" lang="ru-RU" sz="2400" dirty="0" err="1" smtClean="0">
                <a:latin typeface="Times New Roman" charset="0"/>
              </a:rPr>
              <a:t>Корепанова</a:t>
            </a:r>
            <a:r>
              <a:rPr kumimoji="0" lang="ru-RU" sz="2400" dirty="0" smtClean="0">
                <a:latin typeface="Times New Roman" charset="0"/>
              </a:rPr>
              <a:t> Т.Л., </a:t>
            </a:r>
            <a:r>
              <a:rPr kumimoji="0" lang="ru-RU" sz="2400" dirty="0" err="1" smtClean="0">
                <a:latin typeface="Times New Roman" charset="0"/>
              </a:rPr>
              <a:t>Корзун</a:t>
            </a:r>
            <a:r>
              <a:rPr kumimoji="0" lang="ru-RU" sz="2400" dirty="0" smtClean="0">
                <a:latin typeface="Times New Roman" charset="0"/>
              </a:rPr>
              <a:t> С.А., </a:t>
            </a:r>
            <a:r>
              <a:rPr kumimoji="0" lang="ru-RU" sz="2400" dirty="0" err="1" smtClean="0">
                <a:latin typeface="Times New Roman" charset="0"/>
              </a:rPr>
              <a:t>Анастази</a:t>
            </a:r>
            <a:r>
              <a:rPr kumimoji="0" lang="ru-RU" sz="2400" dirty="0" smtClean="0">
                <a:latin typeface="Times New Roman" charset="0"/>
              </a:rPr>
              <a:t> А., </a:t>
            </a:r>
            <a:r>
              <a:rPr kumimoji="0" lang="ru-RU" sz="2400" dirty="0" err="1" smtClean="0">
                <a:latin typeface="Times New Roman" charset="0"/>
              </a:rPr>
              <a:t>Дюк</a:t>
            </a:r>
            <a:r>
              <a:rPr kumimoji="0" lang="ru-RU" sz="2400" dirty="0" smtClean="0">
                <a:latin typeface="Times New Roman" charset="0"/>
              </a:rPr>
              <a:t> В.А., </a:t>
            </a:r>
            <a:r>
              <a:rPr kumimoji="0" lang="ru-RU" sz="2400" dirty="0" err="1" smtClean="0">
                <a:latin typeface="Times New Roman" charset="0"/>
              </a:rPr>
              <a:t>Касчеев</a:t>
            </a:r>
            <a:r>
              <a:rPr kumimoji="0" lang="ru-RU" sz="2400" dirty="0" smtClean="0">
                <a:latin typeface="Times New Roman" charset="0"/>
              </a:rPr>
              <a:t> Ю.С., </a:t>
            </a:r>
            <a:r>
              <a:rPr kumimoji="0" lang="ru-RU" sz="2400" dirty="0" err="1" smtClean="0">
                <a:latin typeface="Times New Roman" charset="0"/>
              </a:rPr>
              <a:t>Носс</a:t>
            </a:r>
            <a:r>
              <a:rPr kumimoji="0" lang="ru-RU" sz="2400" dirty="0" smtClean="0">
                <a:latin typeface="Times New Roman" charset="0"/>
              </a:rPr>
              <a:t> И.В., </a:t>
            </a:r>
            <a:r>
              <a:rPr kumimoji="0" lang="ru-RU" sz="2400" dirty="0" err="1" smtClean="0">
                <a:latin typeface="Times New Roman" charset="0"/>
              </a:rPr>
              <a:t>Шевандрин</a:t>
            </a:r>
            <a:r>
              <a:rPr kumimoji="0" lang="ru-RU" sz="2400" dirty="0" smtClean="0">
                <a:latin typeface="Times New Roman" charset="0"/>
              </a:rPr>
              <a:t> Н.И. и др. 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wipe/>
    <p:sndAc>
      <p:endSnd/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charset="0"/>
              </a:rPr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оптимизация коррекционного процесса дошкольников посредством компьютерных технологий для осуществления качественной индивидуализации обучения детей, создание у ребенка более высокой, по сравнению с традиционными методами,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мотивационной готовности к обучению.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wipe/>
    <p:sndAc>
      <p:endSnd/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charset="0"/>
              </a:rPr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672408"/>
          </a:xfrm>
        </p:spPr>
        <p:txBody>
          <a:bodyPr/>
          <a:lstStyle/>
          <a:p>
            <a:r>
              <a:rPr lang="ru-RU" sz="2400" dirty="0" smtClean="0"/>
              <a:t>Способствовать повышению мотивационной готовности ребенка к совместной деятельности с логопедом.</a:t>
            </a:r>
          </a:p>
          <a:p>
            <a:r>
              <a:rPr lang="ru-RU" sz="2400" dirty="0" smtClean="0"/>
              <a:t>Формировать у ребенка активную позицию полноправного участника коррекционного процесса.</a:t>
            </a:r>
          </a:p>
          <a:p>
            <a:r>
              <a:rPr lang="ru-RU" sz="2400" dirty="0" smtClean="0"/>
              <a:t>Формировать и развивать языковые и речевые средства, коммуникативные навыки, высшие психические функции.</a:t>
            </a:r>
          </a:p>
          <a:p>
            <a:r>
              <a:rPr lang="ru-RU" sz="2400" dirty="0" smtClean="0"/>
              <a:t>Осуществлять индивидуализацию коррекционного процесса, учитывая образовательные потребности каждого ребенка.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wipe/>
    <p:sndAc>
      <p:endSnd/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charset="0"/>
              </a:rPr>
              <a:t>Принципы: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37112"/>
          </a:xfrm>
        </p:spPr>
        <p:txBody>
          <a:bodyPr/>
          <a:lstStyle/>
          <a:p>
            <a:r>
              <a:rPr lang="ru-RU" sz="2400" dirty="0" smtClean="0"/>
              <a:t>Принцип </a:t>
            </a:r>
            <a:r>
              <a:rPr lang="ru-RU" sz="2400" dirty="0" err="1" smtClean="0"/>
              <a:t>полисенсорного</a:t>
            </a:r>
            <a:r>
              <a:rPr lang="ru-RU" sz="2400" dirty="0" smtClean="0"/>
              <a:t> подхода к коррекции речевых нарушений.</a:t>
            </a:r>
          </a:p>
          <a:p>
            <a:r>
              <a:rPr lang="ru-RU" sz="2400" dirty="0" smtClean="0"/>
              <a:t>Системный подход к коррекции речевых нарушений.</a:t>
            </a:r>
          </a:p>
          <a:p>
            <a:r>
              <a:rPr lang="ru-RU" sz="2400" dirty="0" smtClean="0"/>
              <a:t>Принцип системности и последовательности обучения.</a:t>
            </a:r>
          </a:p>
          <a:p>
            <a:r>
              <a:rPr lang="ru-RU" sz="2400" dirty="0" smtClean="0"/>
              <a:t>Принцип доступности обучения.</a:t>
            </a:r>
          </a:p>
          <a:p>
            <a:r>
              <a:rPr lang="ru-RU" sz="2400" dirty="0" smtClean="0"/>
              <a:t>Принцип индивидуального обучения.</a:t>
            </a:r>
          </a:p>
          <a:p>
            <a:r>
              <a:rPr lang="ru-RU" sz="2400" dirty="0" smtClean="0"/>
              <a:t>Принцип объективной оценки результатов деятельности ребёнка.</a:t>
            </a:r>
          </a:p>
          <a:p>
            <a:r>
              <a:rPr lang="ru-RU" sz="2400" dirty="0" smtClean="0"/>
              <a:t>Принцип игровой стратегии и введение ребёнка в проблемную ситуацию.</a:t>
            </a:r>
          </a:p>
          <a:p>
            <a:r>
              <a:rPr lang="ru-RU" sz="2400" dirty="0" smtClean="0"/>
              <a:t>Принцип воспитывающего обучения. 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wipe/>
    <p:sndAc>
      <p:endSnd/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charset="0"/>
              </a:rPr>
              <a:t>Коррекционно-развивающая работа с детьми:</a:t>
            </a:r>
            <a:endParaRPr kumimoji="0" lang="ru-RU" dirty="0">
              <a:latin typeface="Times New Roman" charset="0"/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323528" y="1628775"/>
            <a:ext cx="8568951" cy="4784725"/>
          </a:xfrm>
        </p:spPr>
        <p:txBody>
          <a:bodyPr/>
          <a:lstStyle/>
          <a:p>
            <a:r>
              <a:rPr lang="ru-RU" sz="2400" dirty="0" smtClean="0"/>
              <a:t>При объяснении нового материала</a:t>
            </a:r>
          </a:p>
          <a:p>
            <a:r>
              <a:rPr lang="ru-RU" sz="2400" dirty="0" smtClean="0"/>
              <a:t>При закреплении.</a:t>
            </a:r>
          </a:p>
          <a:p>
            <a:r>
              <a:rPr lang="ru-RU" sz="2400" dirty="0" smtClean="0"/>
              <a:t>При повторении.</a:t>
            </a:r>
          </a:p>
          <a:p>
            <a:r>
              <a:rPr lang="ru-RU" sz="2400" dirty="0" smtClean="0"/>
              <a:t>При обобщении.</a:t>
            </a:r>
          </a:p>
          <a:p>
            <a:r>
              <a:rPr lang="ru-RU" sz="2400" dirty="0" smtClean="0"/>
              <a:t>При обследовании.</a:t>
            </a:r>
          </a:p>
          <a:p>
            <a:r>
              <a:rPr lang="ru-RU" sz="2400" dirty="0" smtClean="0"/>
              <a:t>В коррекционной </a:t>
            </a:r>
            <a:r>
              <a:rPr lang="ru-RU" sz="2400" b="1" dirty="0" smtClean="0"/>
              <a:t>работе</a:t>
            </a:r>
            <a:r>
              <a:rPr lang="ru-RU" sz="2400" dirty="0" smtClean="0"/>
              <a:t> по формированию фонематического анализа и восприятия.</a:t>
            </a:r>
          </a:p>
          <a:p>
            <a:r>
              <a:rPr lang="ru-RU" sz="2400" dirty="0" smtClean="0"/>
              <a:t>В коррекционной </a:t>
            </a:r>
            <a:r>
              <a:rPr lang="ru-RU" sz="2400" b="1" dirty="0" smtClean="0"/>
              <a:t>работе</a:t>
            </a:r>
            <a:r>
              <a:rPr lang="ru-RU" sz="2400" dirty="0" smtClean="0"/>
              <a:t> на лексическом уровне.</a:t>
            </a:r>
          </a:p>
          <a:p>
            <a:r>
              <a:rPr lang="ru-RU" sz="2400" dirty="0" smtClean="0"/>
              <a:t>В коррекционной </a:t>
            </a:r>
            <a:r>
              <a:rPr lang="ru-RU" sz="2400" b="1" dirty="0" smtClean="0"/>
              <a:t>работе</a:t>
            </a:r>
            <a:r>
              <a:rPr lang="ru-RU" sz="2400" dirty="0" smtClean="0"/>
              <a:t> на синтаксическом уровне.</a:t>
            </a:r>
          </a:p>
          <a:p>
            <a:r>
              <a:rPr lang="ru-RU" sz="2400" dirty="0" smtClean="0"/>
              <a:t>В коррекционной </a:t>
            </a:r>
            <a:r>
              <a:rPr lang="ru-RU" sz="2400" b="1" dirty="0" smtClean="0"/>
              <a:t>работе</a:t>
            </a:r>
            <a:r>
              <a:rPr lang="ru-RU" sz="2400" dirty="0" smtClean="0"/>
              <a:t> по развитию связной речи.</a:t>
            </a:r>
          </a:p>
          <a:p>
            <a:endParaRPr kumimoji="0" lang="ru-RU" sz="2400" dirty="0">
              <a:latin typeface="Times New Roman" charset="0"/>
            </a:endParaRPr>
          </a:p>
        </p:txBody>
      </p:sp>
      <p:pic>
        <p:nvPicPr>
          <p:cNvPr id="5" name="Рисунок 4" descr="AntsUjdKqjQ.jpg"/>
          <p:cNvPicPr>
            <a:picLocks noChangeAspect="1"/>
          </p:cNvPicPr>
          <p:nvPr/>
        </p:nvPicPr>
        <p:blipFill>
          <a:blip r:embed="rId3" cstate="print"/>
          <a:srcRect l="10626" t="-399" r="7476"/>
          <a:stretch>
            <a:fillRect/>
          </a:stretch>
        </p:blipFill>
        <p:spPr>
          <a:xfrm>
            <a:off x="5580112" y="1412776"/>
            <a:ext cx="3132757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 marL="1588" indent="358775">
              <a:buNone/>
            </a:pPr>
            <a:r>
              <a:rPr lang="ru-RU" sz="2400" dirty="0" smtClean="0"/>
              <a:t>На своих занятиях я успешно использую следующие компьютерные игры и программы: «Домашний логопед. Практический курс», «Волшебные феи. Скоро в школу.», «Развитие речи. Учимся говорить правильно». Также использую  различные презентации, видеофрагменты.</a:t>
            </a:r>
          </a:p>
          <a:p>
            <a:endParaRPr lang="ru-RU" dirty="0"/>
          </a:p>
        </p:txBody>
      </p:sp>
      <p:pic>
        <p:nvPicPr>
          <p:cNvPr id="5" name="Picture 2" descr="C:\Documents and Settings\Admin\Рабочий стол\Новая папка (3)\nnn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924944"/>
            <a:ext cx="250033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i54.fastpic.ru/big/2013/0222/69/6d9fbbd6af63497add380feee1cbed6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23042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game-fans.ru/getimg/T/volshebnye_fei_skoro_v_shkolu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564904"/>
            <a:ext cx="257175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933" t="3563" r="20586" b="6250"/>
          <a:stretch>
            <a:fillRect/>
          </a:stretch>
        </p:blipFill>
        <p:spPr bwMode="auto">
          <a:xfrm>
            <a:off x="3491880" y="4581128"/>
            <a:ext cx="2808312" cy="1837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  <p:sndAc>
      <p:endSnd/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Задачи, решаемые в процессе использования ИКТ  на коррекционно-развивающих занятиях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и развитие у детей речевых и языковых средств: звукопроизношения, просодических компонентов речи, фонематического анализа и синтеза, лексико-грамматического строя речи;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и развитие навыков учебной деятельности;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познавательной активности, самоконтроля;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и коррекция психических процессов.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wipe/>
    <p:sndAc>
      <p:endSnd/>
    </p:sndAc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748</Words>
  <Application>Microsoft Office PowerPoint</Application>
  <PresentationFormat>Экран (4:3)</PresentationFormat>
  <Paragraphs>77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Слайд 1</vt:lpstr>
      <vt:lpstr>Актуальность темы</vt:lpstr>
      <vt:lpstr>Что же такое ИКТ?</vt:lpstr>
      <vt:lpstr>Цель:</vt:lpstr>
      <vt:lpstr>Задачи:</vt:lpstr>
      <vt:lpstr>Принципы:</vt:lpstr>
      <vt:lpstr>Коррекционно-развивающая работа с детьми:</vt:lpstr>
      <vt:lpstr>Слайд 8</vt:lpstr>
      <vt:lpstr>Задачи, решаемые в процессе использования ИКТ  на коррекционно-развивающих занятиях</vt:lpstr>
      <vt:lpstr>Активно использую в работе возможности интерактивной доски</vt:lpstr>
      <vt:lpstr>Особенности организации компьютерных занятий </vt:lpstr>
      <vt:lpstr>Результаты применения ИКТ в работе</vt:lpstr>
      <vt:lpstr>Слайд 13</vt:lpstr>
      <vt:lpstr>Слайд 14</vt:lpstr>
      <vt:lpstr>Слайд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eva.sorokina.89@mail.ru</cp:lastModifiedBy>
  <cp:revision>205</cp:revision>
  <dcterms:created xsi:type="dcterms:W3CDTF">2012-09-18T19:05:21Z</dcterms:created>
  <dcterms:modified xsi:type="dcterms:W3CDTF">2018-05-23T05:21:37Z</dcterms:modified>
</cp:coreProperties>
</file>