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68" r:id="rId2"/>
    <p:sldId id="256" r:id="rId3"/>
    <p:sldId id="258" r:id="rId4"/>
    <p:sldId id="259" r:id="rId5"/>
    <p:sldId id="260" r:id="rId6"/>
    <p:sldId id="262" r:id="rId7"/>
    <p:sldId id="263" r:id="rId8"/>
    <p:sldId id="275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39" autoAdjust="0"/>
    <p:restoredTop sz="87451" autoAdjust="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971A5-39E7-4D71-A5AA-CBD70FACE21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3C6B4-4B5D-40EB-AA87-93F505D951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828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1348-47FE-40EB-A0D5-D49F6517CC5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1348-47FE-40EB-A0D5-D49F6517CC5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1348-47FE-40EB-A0D5-D49F6517CC5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1348-47FE-40EB-A0D5-D49F6517CC5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1348-47FE-40EB-A0D5-D49F6517CC5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1348-47FE-40EB-A0D5-D49F6517CC5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1348-47FE-40EB-A0D5-D49F6517CC5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1348-47FE-40EB-A0D5-D49F6517CC5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1348-47FE-40EB-A0D5-D49F6517CC5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1348-47FE-40EB-A0D5-D49F6517CC5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1348-47FE-40EB-A0D5-D49F6517CC5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92E1348-47FE-40EB-A0D5-D49F6517CC5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u="sng" dirty="0" smtClean="0"/>
              <a:t>Режим работы</a:t>
            </a:r>
          </a:p>
          <a:p>
            <a:pPr marL="0" indent="0" algn="ctr">
              <a:buNone/>
            </a:pPr>
            <a:r>
              <a:rPr lang="ru-RU" sz="3200" dirty="0" smtClean="0"/>
              <a:t>Понедельник   </a:t>
            </a:r>
            <a:r>
              <a:rPr lang="ru-RU" sz="3200" dirty="0" smtClean="0"/>
              <a:t>10.00 </a:t>
            </a:r>
            <a:r>
              <a:rPr lang="ru-RU" sz="3200" dirty="0" smtClean="0"/>
              <a:t>– </a:t>
            </a:r>
            <a:r>
              <a:rPr lang="ru-RU" sz="3200" dirty="0" smtClean="0"/>
              <a:t>12.00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Вторник  </a:t>
            </a:r>
            <a:r>
              <a:rPr lang="ru-RU" sz="3200" dirty="0" smtClean="0"/>
              <a:t>10.00 </a:t>
            </a:r>
            <a:r>
              <a:rPr lang="ru-RU" sz="3200" dirty="0" smtClean="0"/>
              <a:t>– </a:t>
            </a:r>
            <a:r>
              <a:rPr lang="ru-RU" sz="3200" dirty="0" smtClean="0"/>
              <a:t>12.00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Среда </a:t>
            </a:r>
            <a:r>
              <a:rPr lang="ru-RU" sz="3200" dirty="0" smtClean="0"/>
              <a:t>10.00 </a:t>
            </a:r>
            <a:r>
              <a:rPr lang="ru-RU" sz="3200" dirty="0" smtClean="0"/>
              <a:t>– </a:t>
            </a:r>
            <a:r>
              <a:rPr lang="ru-RU" sz="3200" dirty="0" smtClean="0"/>
              <a:t>12.00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Четверг </a:t>
            </a:r>
            <a:r>
              <a:rPr lang="ru-RU" sz="3200" dirty="0" smtClean="0"/>
              <a:t>10.00 </a:t>
            </a:r>
            <a:r>
              <a:rPr lang="ru-RU" sz="3200" dirty="0" smtClean="0"/>
              <a:t>– </a:t>
            </a:r>
            <a:r>
              <a:rPr lang="ru-RU" sz="3200" dirty="0" smtClean="0"/>
              <a:t>12.00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Пятница </a:t>
            </a:r>
            <a:r>
              <a:rPr lang="ru-RU" sz="3200" dirty="0" smtClean="0"/>
              <a:t>15.15 – 15.45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1433" y="764704"/>
            <a:ext cx="8229600" cy="1592726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ДОШКОЛЬНЫЙ ЛОГОПЕДИЧЕСКИЙ ПУНКТ</a:t>
            </a:r>
            <a:b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</a:t>
            </a:r>
            <a: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«БЕРЁЗКА»</a:t>
            </a:r>
            <a:endParaRPr lang="ru-RU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8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864096"/>
          </a:xfrm>
        </p:spPr>
        <p:txBody>
          <a:bodyPr>
            <a:noAutofit/>
          </a:bodyPr>
          <a:lstStyle/>
          <a:p>
            <a:r>
              <a:rPr lang="ru-RU" sz="5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5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логопункт</a:t>
            </a:r>
            <a:r>
              <a:rPr lang="ru-RU" sz="5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643998" cy="4667410"/>
          </a:xfrm>
        </p:spPr>
        <p:txBody>
          <a:bodyPr>
            <a:normAutofit/>
          </a:bodyPr>
          <a:lstStyle/>
          <a:p>
            <a:pPr indent="457200" algn="l"/>
            <a:r>
              <a:rPr lang="ru-RU" sz="36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Логопедический пункт 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место, где оказывается помощь детям с речевыми нарушениями без перевода ребенка в специализированную группу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1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2071678"/>
            <a:ext cx="8643966" cy="25717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логопедический пункт зачисляются дети с 5 лет с несложными (по сравнению с диагнозами для логопедических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групп)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речевыми нарушениями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ДЕТЕЙ БЕРУТ НА ЛОГОПУНКТ </a:t>
            </a:r>
            <a:endParaRPr lang="ru-RU" sz="3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7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3643314"/>
            <a:ext cx="4297600" cy="264320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64206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1. Нарушение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произношения отдельных звуков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ФНР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2. Фонетико-фонематическое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недоразвитие речи –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ФФНР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1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14488"/>
            <a:ext cx="8229600" cy="245283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1.Индивидуальные 2-3 раза в неделю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2. Подгрупповые 2 раза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неделю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857232"/>
            <a:ext cx="672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НА </a:t>
            </a:r>
            <a:r>
              <a:rPr lang="ru-RU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ЛОГОПУНКТЕ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40297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91056"/>
            <a:ext cx="8291263" cy="52669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первую очередь логопед на логопедическом пункте осуществляет работу по следующим направлениям:</a:t>
            </a:r>
          </a:p>
          <a:p>
            <a:r>
              <a:rPr lang="ru-RU" dirty="0" smtClean="0"/>
              <a:t>Коррекция звукопроизношения</a:t>
            </a:r>
          </a:p>
          <a:p>
            <a:r>
              <a:rPr lang="ru-RU" dirty="0" smtClean="0"/>
              <a:t>Формирование фонематических процессов</a:t>
            </a:r>
          </a:p>
          <a:p>
            <a:pPr marL="0" indent="0">
              <a:buNone/>
            </a:pPr>
            <a:r>
              <a:rPr lang="ru-RU" dirty="0" smtClean="0"/>
              <a:t>Обогащение словарного запаса, формирование грамматических категорий языка являются параллельными задачами.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ЛОГОПЕДА</a:t>
            </a:r>
            <a:endParaRPr lang="ru-RU" sz="3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509120"/>
            <a:ext cx="5472608" cy="217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97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988840"/>
            <a:ext cx="8672964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/>
              <a:t>1. </a:t>
            </a:r>
            <a:r>
              <a:rPr lang="ru-RU" u="sng" dirty="0" smtClean="0"/>
              <a:t>Подготовительный этап</a:t>
            </a:r>
          </a:p>
          <a:p>
            <a:pPr marL="0" indent="0">
              <a:buNone/>
            </a:pPr>
            <a:r>
              <a:rPr lang="ru-RU" dirty="0"/>
              <a:t>– формирование точных движений языка, губ, щек; </a:t>
            </a:r>
          </a:p>
          <a:p>
            <a:pPr marL="0" indent="0">
              <a:buNone/>
            </a:pPr>
            <a:r>
              <a:rPr lang="ru-RU" dirty="0"/>
              <a:t>– формирование направленной воздушной струи; </a:t>
            </a:r>
          </a:p>
          <a:p>
            <a:pPr marL="0" indent="0">
              <a:buNone/>
            </a:pPr>
            <a:r>
              <a:rPr lang="ru-RU" dirty="0"/>
              <a:t>– развитие мелкой моторики рук; </a:t>
            </a:r>
          </a:p>
          <a:p>
            <a:pPr marL="0" indent="0">
              <a:buNone/>
            </a:pPr>
            <a:r>
              <a:rPr lang="ru-RU" dirty="0"/>
              <a:t>– развитие фонематического слуха; </a:t>
            </a:r>
          </a:p>
          <a:p>
            <a:pPr marL="0" indent="0">
              <a:buNone/>
            </a:pPr>
            <a:r>
              <a:rPr lang="ru-RU" dirty="0"/>
              <a:t>– отработка опорных звуков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b="1" u="sng" dirty="0" smtClean="0"/>
              <a:t>2. </a:t>
            </a:r>
            <a:r>
              <a:rPr lang="ru-RU" u="sng" dirty="0" smtClean="0"/>
              <a:t>Этап постановки звука</a:t>
            </a:r>
          </a:p>
          <a:p>
            <a:pPr marL="0" indent="0" algn="ctr">
              <a:buNone/>
            </a:pPr>
            <a:r>
              <a:rPr lang="ru-RU" b="1" u="sng" dirty="0" smtClean="0"/>
              <a:t>3. </a:t>
            </a:r>
            <a:r>
              <a:rPr lang="ru-RU" u="sng" dirty="0" smtClean="0"/>
              <a:t>Этап автоматизации</a:t>
            </a:r>
          </a:p>
          <a:p>
            <a:pPr marL="0" indent="0" algn="ctr">
              <a:buNone/>
            </a:pPr>
            <a:r>
              <a:rPr lang="ru-RU" b="1" u="sng" dirty="0" smtClean="0"/>
              <a:t>4. </a:t>
            </a:r>
            <a:r>
              <a:rPr lang="ru-RU" u="sng" dirty="0" smtClean="0"/>
              <a:t>Этап дифференциации</a:t>
            </a:r>
          </a:p>
          <a:p>
            <a:pPr marL="0" indent="0" algn="ctr">
              <a:buNone/>
            </a:pPr>
            <a:r>
              <a:rPr lang="ru-RU" b="1" u="sng" dirty="0" smtClean="0"/>
              <a:t>5</a:t>
            </a:r>
            <a:r>
              <a:rPr lang="ru-RU" u="sng" dirty="0" smtClean="0"/>
              <a:t>. Этап введения звука в свободную речь</a:t>
            </a:r>
          </a:p>
          <a:p>
            <a:pPr marL="0" indent="0">
              <a:buNone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chemeClr val="tx1"/>
                </a:solidFill>
              </a:rPr>
              <a:t>РАБОТА НАД ЗВУКОПРОИЗНОШЕНИЕМ</a:t>
            </a:r>
            <a:endParaRPr lang="ru-RU" sz="3600" b="1" u="sng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8172" y="3284984"/>
            <a:ext cx="281631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22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229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Больше общайтесь с детьми;</a:t>
            </a:r>
          </a:p>
          <a:p>
            <a:r>
              <a:rPr lang="ru-RU" sz="3600" dirty="0" smtClean="0"/>
              <a:t>Снизить до минимума просмотры телевизора, исключить компьютеры, планшеты, телефоны;</a:t>
            </a:r>
          </a:p>
          <a:p>
            <a:r>
              <a:rPr lang="ru-RU" sz="3600" dirty="0" smtClean="0"/>
              <a:t>Обучать чтению грамотно;</a:t>
            </a:r>
          </a:p>
          <a:p>
            <a:r>
              <a:rPr lang="ru-RU" sz="3600" dirty="0" smtClean="0"/>
              <a:t>Обращаться за рекомендациями к специалистам (воспитатели, логопеды, врачи).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</a:t>
            </a:r>
            <a:endParaRPr lang="ru-RU" sz="3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1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276872"/>
            <a:ext cx="6048672" cy="417646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58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713</TotalTime>
  <Words>211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ДОШКОЛЬНЫЙ ЛОГОПЕДИЧЕСКИЙ ПУНКТ МБДОУ ДЕТСКИЙ САД «БЕРЁЗКА»</vt:lpstr>
      <vt:lpstr>Что такое логопункт.</vt:lpstr>
      <vt:lpstr>КАКИХ ДЕТЕЙ БЕРУТ НА ЛОГОПУНКТ </vt:lpstr>
      <vt:lpstr>  1. Нарушение произношения отдельных звуков - ФНР  2. Фонетико-фонематическое недоразвитие речи – ФФНР   </vt:lpstr>
      <vt:lpstr> 1.Индивидуальные 2-3 раза в неделю 2. Подгрупповые 2 раза в неделю   </vt:lpstr>
      <vt:lpstr>РАБОТА ЛОГОПЕДА</vt:lpstr>
      <vt:lpstr>РАБОТА НАД ЗВУКОПРОИЗНОШЕНИЕМ</vt:lpstr>
      <vt:lpstr>ОБЩИЕ РЕКОМЕНДАЦИИ</vt:lpstr>
      <vt:lpstr>Спасибо за внимание 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логопункт?</dc:title>
  <dc:creator>Настя Веселова</dc:creator>
  <cp:lastModifiedBy>KompMaster1</cp:lastModifiedBy>
  <cp:revision>48</cp:revision>
  <dcterms:created xsi:type="dcterms:W3CDTF">2014-11-22T13:18:13Z</dcterms:created>
  <dcterms:modified xsi:type="dcterms:W3CDTF">2016-11-01T07:18:23Z</dcterms:modified>
</cp:coreProperties>
</file>