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18"/>
  </p:notesMasterIdLst>
  <p:sldIdLst>
    <p:sldId id="275" r:id="rId2"/>
    <p:sldId id="257" r:id="rId3"/>
    <p:sldId id="258" r:id="rId4"/>
    <p:sldId id="276" r:id="rId5"/>
    <p:sldId id="259" r:id="rId6"/>
    <p:sldId id="277" r:id="rId7"/>
    <p:sldId id="278" r:id="rId8"/>
    <p:sldId id="260" r:id="rId9"/>
    <p:sldId id="279" r:id="rId10"/>
    <p:sldId id="270" r:id="rId11"/>
    <p:sldId id="271" r:id="rId12"/>
    <p:sldId id="280" r:id="rId13"/>
    <p:sldId id="281" r:id="rId14"/>
    <p:sldId id="282" r:id="rId15"/>
    <p:sldId id="283" r:id="rId16"/>
    <p:sldId id="285" r:id="rId17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422C16"/>
    <a:srgbClr val="0C788E"/>
    <a:srgbClr val="025198"/>
    <a:srgbClr val="1C1C1C"/>
    <a:srgbClr val="3366FF"/>
    <a:srgbClr val="320015"/>
    <a:srgbClr val="001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75" autoAdjust="0"/>
    <p:restoredTop sz="94652" autoAdjust="0"/>
  </p:normalViewPr>
  <p:slideViewPr>
    <p:cSldViewPr>
      <p:cViewPr>
        <p:scale>
          <a:sx n="77" d="100"/>
          <a:sy n="77" d="100"/>
        </p:scale>
        <p:origin x="-942" y="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87BC25-625E-49D4-8A2B-63B0066F5C28}" type="doc">
      <dgm:prSet loTypeId="urn:microsoft.com/office/officeart/2005/8/layout/vList3#2" loCatId="list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27F74670-9B25-42D0-A90C-F7CA014DA624}">
      <dgm:prSet phldrT="[Текст]" custT="1"/>
      <dgm:spPr/>
      <dgm:t>
        <a:bodyPr/>
        <a:lstStyle/>
        <a:p>
          <a:pPr algn="r"/>
          <a:r>
            <a:rPr lang="ru-RU" sz="1600" smtClean="0"/>
            <a:t>Игры и упражнения </a:t>
          </a:r>
          <a:endParaRPr lang="ru-RU" sz="1600" dirty="0"/>
        </a:p>
      </dgm:t>
    </dgm:pt>
    <dgm:pt modelId="{3503BCFD-4E4E-4617-AB93-1F212FEAF8A7}" type="parTrans" cxnId="{BB2F6B30-B99D-42F3-96F4-E6970CDAA7A2}">
      <dgm:prSet/>
      <dgm:spPr/>
      <dgm:t>
        <a:bodyPr/>
        <a:lstStyle/>
        <a:p>
          <a:endParaRPr lang="ru-RU"/>
        </a:p>
      </dgm:t>
    </dgm:pt>
    <dgm:pt modelId="{34DEDF1B-00D6-4C81-971B-464639C2E159}" type="sibTrans" cxnId="{BB2F6B30-B99D-42F3-96F4-E6970CDAA7A2}">
      <dgm:prSet/>
      <dgm:spPr/>
      <dgm:t>
        <a:bodyPr/>
        <a:lstStyle/>
        <a:p>
          <a:endParaRPr lang="ru-RU"/>
        </a:p>
      </dgm:t>
    </dgm:pt>
    <dgm:pt modelId="{A798440E-09BB-4082-84E9-F796FC7CB8E1}" type="pres">
      <dgm:prSet presAssocID="{5087BC25-625E-49D4-8A2B-63B0066F5C2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5EEA56-FB93-4DBD-A9CD-C210A19489B8}" type="pres">
      <dgm:prSet presAssocID="{27F74670-9B25-42D0-A90C-F7CA014DA624}" presName="composite" presStyleCnt="0"/>
      <dgm:spPr/>
    </dgm:pt>
    <dgm:pt modelId="{51B33ABD-81E1-486E-9355-FF070867DB6D}" type="pres">
      <dgm:prSet presAssocID="{27F74670-9B25-42D0-A90C-F7CA014DA624}" presName="imgShp" presStyleLbl="fgImgPlace1" presStyleIdx="0" presStyleCnt="1" custScaleX="119077" custScaleY="112010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353B4C0-F77E-42D2-B4C0-1074195AF7BB}" type="pres">
      <dgm:prSet presAssocID="{27F74670-9B25-42D0-A90C-F7CA014DA624}" presName="txShp" presStyleLbl="node1" presStyleIdx="0" presStyleCnt="1" custScaleY="53832" custLinFactNeighborX="6369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6E4D02-BA27-4B99-8211-8DA788840DB6}" type="presOf" srcId="{27F74670-9B25-42D0-A90C-F7CA014DA624}" destId="{A353B4C0-F77E-42D2-B4C0-1074195AF7BB}" srcOrd="0" destOrd="0" presId="urn:microsoft.com/office/officeart/2005/8/layout/vList3#2"/>
    <dgm:cxn modelId="{BB2F6B30-B99D-42F3-96F4-E6970CDAA7A2}" srcId="{5087BC25-625E-49D4-8A2B-63B0066F5C28}" destId="{27F74670-9B25-42D0-A90C-F7CA014DA624}" srcOrd="0" destOrd="0" parTransId="{3503BCFD-4E4E-4617-AB93-1F212FEAF8A7}" sibTransId="{34DEDF1B-00D6-4C81-971B-464639C2E159}"/>
    <dgm:cxn modelId="{82736BE1-489E-45E7-ABA3-3D215F060762}" type="presOf" srcId="{5087BC25-625E-49D4-8A2B-63B0066F5C28}" destId="{A798440E-09BB-4082-84E9-F796FC7CB8E1}" srcOrd="0" destOrd="0" presId="urn:microsoft.com/office/officeart/2005/8/layout/vList3#2"/>
    <dgm:cxn modelId="{E7E80A59-B0C3-42A8-B2E6-0F29D132AAFC}" type="presParOf" srcId="{A798440E-09BB-4082-84E9-F796FC7CB8E1}" destId="{B45EEA56-FB93-4DBD-A9CD-C210A19489B8}" srcOrd="0" destOrd="0" presId="urn:microsoft.com/office/officeart/2005/8/layout/vList3#2"/>
    <dgm:cxn modelId="{F5B80B94-1EC5-4C4C-9656-BDFFABF371FE}" type="presParOf" srcId="{B45EEA56-FB93-4DBD-A9CD-C210A19489B8}" destId="{51B33ABD-81E1-486E-9355-FF070867DB6D}" srcOrd="0" destOrd="0" presId="urn:microsoft.com/office/officeart/2005/8/layout/vList3#2"/>
    <dgm:cxn modelId="{48B14200-4FAB-4D7A-A66F-DE57D2B2CFDE}" type="presParOf" srcId="{B45EEA56-FB93-4DBD-A9CD-C210A19489B8}" destId="{A353B4C0-F77E-42D2-B4C0-1074195AF7BB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87BC25-625E-49D4-8A2B-63B0066F5C28}" type="doc">
      <dgm:prSet loTypeId="urn:microsoft.com/office/officeart/2005/8/layout/vList3#1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27F74670-9B25-42D0-A90C-F7CA014DA624}">
      <dgm:prSet phldrT="[Текст]"/>
      <dgm:spPr/>
      <dgm:t>
        <a:bodyPr/>
        <a:lstStyle/>
        <a:p>
          <a:pPr algn="r"/>
          <a:r>
            <a:rPr lang="ru-RU" dirty="0" smtClean="0"/>
            <a:t>Этюды </a:t>
          </a:r>
          <a:endParaRPr lang="ru-RU" dirty="0"/>
        </a:p>
      </dgm:t>
    </dgm:pt>
    <dgm:pt modelId="{3503BCFD-4E4E-4617-AB93-1F212FEAF8A7}" type="parTrans" cxnId="{BB2F6B30-B99D-42F3-96F4-E6970CDAA7A2}">
      <dgm:prSet/>
      <dgm:spPr/>
      <dgm:t>
        <a:bodyPr/>
        <a:lstStyle/>
        <a:p>
          <a:endParaRPr lang="ru-RU"/>
        </a:p>
      </dgm:t>
    </dgm:pt>
    <dgm:pt modelId="{34DEDF1B-00D6-4C81-971B-464639C2E159}" type="sibTrans" cxnId="{BB2F6B30-B99D-42F3-96F4-E6970CDAA7A2}">
      <dgm:prSet/>
      <dgm:spPr/>
      <dgm:t>
        <a:bodyPr/>
        <a:lstStyle/>
        <a:p>
          <a:endParaRPr lang="ru-RU"/>
        </a:p>
      </dgm:t>
    </dgm:pt>
    <dgm:pt modelId="{0D08C356-5670-495F-85BF-E26B096B9D0E}">
      <dgm:prSet phldrT="[Текст]"/>
      <dgm:spPr/>
      <dgm:t>
        <a:bodyPr/>
        <a:lstStyle/>
        <a:p>
          <a:pPr algn="r"/>
          <a:r>
            <a:rPr lang="ru-RU" dirty="0" smtClean="0"/>
            <a:t>Релаксация </a:t>
          </a:r>
          <a:endParaRPr lang="ru-RU" dirty="0"/>
        </a:p>
      </dgm:t>
    </dgm:pt>
    <dgm:pt modelId="{1FE3DA5A-B1D7-4FAA-AABE-5DFF612A351A}" type="parTrans" cxnId="{3617F0AB-A2FC-44D0-9D6D-6B989C70C4A4}">
      <dgm:prSet/>
      <dgm:spPr/>
      <dgm:t>
        <a:bodyPr/>
        <a:lstStyle/>
        <a:p>
          <a:endParaRPr lang="ru-RU"/>
        </a:p>
      </dgm:t>
    </dgm:pt>
    <dgm:pt modelId="{BF4EB101-0906-48D5-AA23-17988C7231AD}" type="sibTrans" cxnId="{3617F0AB-A2FC-44D0-9D6D-6B989C70C4A4}">
      <dgm:prSet/>
      <dgm:spPr/>
      <dgm:t>
        <a:bodyPr/>
        <a:lstStyle/>
        <a:p>
          <a:endParaRPr lang="ru-RU"/>
        </a:p>
      </dgm:t>
    </dgm:pt>
    <dgm:pt modelId="{B48DBB54-C3F1-47E6-B534-B8A4678ED20E}">
      <dgm:prSet phldrT="[Текст]"/>
      <dgm:spPr/>
      <dgm:t>
        <a:bodyPr/>
        <a:lstStyle/>
        <a:p>
          <a:pPr algn="r"/>
          <a:r>
            <a:rPr lang="ru-RU" dirty="0" smtClean="0"/>
            <a:t>Психогимнастика </a:t>
          </a:r>
          <a:endParaRPr lang="ru-RU" dirty="0"/>
        </a:p>
      </dgm:t>
    </dgm:pt>
    <dgm:pt modelId="{836FC315-0E42-470D-AF34-DD05B2EC383D}" type="sibTrans" cxnId="{F204C3A0-CE51-481A-BBE3-7F70AFFC0CD2}">
      <dgm:prSet/>
      <dgm:spPr/>
      <dgm:t>
        <a:bodyPr/>
        <a:lstStyle/>
        <a:p>
          <a:endParaRPr lang="ru-RU"/>
        </a:p>
      </dgm:t>
    </dgm:pt>
    <dgm:pt modelId="{182E39AC-2A5A-40A8-80F7-5F848585B851}" type="parTrans" cxnId="{F204C3A0-CE51-481A-BBE3-7F70AFFC0CD2}">
      <dgm:prSet/>
      <dgm:spPr/>
      <dgm:t>
        <a:bodyPr/>
        <a:lstStyle/>
        <a:p>
          <a:endParaRPr lang="ru-RU"/>
        </a:p>
      </dgm:t>
    </dgm:pt>
    <dgm:pt modelId="{A798440E-09BB-4082-84E9-F796FC7CB8E1}" type="pres">
      <dgm:prSet presAssocID="{5087BC25-625E-49D4-8A2B-63B0066F5C2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C1C12C-E9E3-4FB5-859B-EED7BD81B27F}" type="pres">
      <dgm:prSet presAssocID="{B48DBB54-C3F1-47E6-B534-B8A4678ED20E}" presName="composite" presStyleCnt="0"/>
      <dgm:spPr/>
    </dgm:pt>
    <dgm:pt modelId="{9A394BE6-B9A4-46B4-A20B-B2A369677D63}" type="pres">
      <dgm:prSet presAssocID="{B48DBB54-C3F1-47E6-B534-B8A4678ED20E}" presName="imgShp" presStyleLbl="fgImgPlace1" presStyleIdx="0" presStyleCnt="3" custScaleX="283434" custScaleY="268051" custLinFactNeighborX="2905" custLinFactNeighborY="13295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242369D-24C9-4AA1-BFA9-9079FB16319E}" type="pres">
      <dgm:prSet presAssocID="{B48DBB54-C3F1-47E6-B534-B8A4678ED20E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4B1DB4-B28A-47CE-89D2-47D39940C8C9}" type="pres">
      <dgm:prSet presAssocID="{836FC315-0E42-470D-AF34-DD05B2EC383D}" presName="spacing" presStyleCnt="0"/>
      <dgm:spPr/>
    </dgm:pt>
    <dgm:pt modelId="{B45EEA56-FB93-4DBD-A9CD-C210A19489B8}" type="pres">
      <dgm:prSet presAssocID="{27F74670-9B25-42D0-A90C-F7CA014DA624}" presName="composite" presStyleCnt="0"/>
      <dgm:spPr/>
    </dgm:pt>
    <dgm:pt modelId="{51B33ABD-81E1-486E-9355-FF070867DB6D}" type="pres">
      <dgm:prSet presAssocID="{27F74670-9B25-42D0-A90C-F7CA014DA624}" presName="imgShp" presStyleLbl="fgImgPlace1" presStyleIdx="1" presStyleCnt="3" custScaleX="283434" custScaleY="261106"/>
      <dgm:spPr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353B4C0-F77E-42D2-B4C0-1074195AF7BB}" type="pres">
      <dgm:prSet presAssocID="{27F74670-9B25-42D0-A90C-F7CA014DA624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7181EE-0A07-4FB7-9C4B-1715714190A6}" type="pres">
      <dgm:prSet presAssocID="{34DEDF1B-00D6-4C81-971B-464639C2E159}" presName="spacing" presStyleCnt="0"/>
      <dgm:spPr/>
    </dgm:pt>
    <dgm:pt modelId="{0426A17A-4DB6-42B7-9548-5F462FE9F59A}" type="pres">
      <dgm:prSet presAssocID="{0D08C356-5670-495F-85BF-E26B096B9D0E}" presName="composite" presStyleCnt="0"/>
      <dgm:spPr/>
    </dgm:pt>
    <dgm:pt modelId="{F33841CD-B3B3-4B10-A90B-5DA6CD3181E6}" type="pres">
      <dgm:prSet presAssocID="{0D08C356-5670-495F-85BF-E26B096B9D0E}" presName="imgShp" presStyleLbl="fgImgPlace1" presStyleIdx="2" presStyleCnt="3" custScaleX="283434" custScaleY="268051"/>
      <dgm:spPr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62582DC-6EA3-4198-BA14-D8F84F192B44}" type="pres">
      <dgm:prSet presAssocID="{0D08C356-5670-495F-85BF-E26B096B9D0E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04C3A0-CE51-481A-BBE3-7F70AFFC0CD2}" srcId="{5087BC25-625E-49D4-8A2B-63B0066F5C28}" destId="{B48DBB54-C3F1-47E6-B534-B8A4678ED20E}" srcOrd="0" destOrd="0" parTransId="{182E39AC-2A5A-40A8-80F7-5F848585B851}" sibTransId="{836FC315-0E42-470D-AF34-DD05B2EC383D}"/>
    <dgm:cxn modelId="{4F2F5813-A1E4-4829-A96B-9E8EB4E82AC8}" type="presOf" srcId="{0D08C356-5670-495F-85BF-E26B096B9D0E}" destId="{B62582DC-6EA3-4198-BA14-D8F84F192B44}" srcOrd="0" destOrd="0" presId="urn:microsoft.com/office/officeart/2005/8/layout/vList3#1"/>
    <dgm:cxn modelId="{D2AAC643-898F-44C2-952A-8F242D9955F6}" type="presOf" srcId="{27F74670-9B25-42D0-A90C-F7CA014DA624}" destId="{A353B4C0-F77E-42D2-B4C0-1074195AF7BB}" srcOrd="0" destOrd="0" presId="urn:microsoft.com/office/officeart/2005/8/layout/vList3#1"/>
    <dgm:cxn modelId="{BE1E0E11-3534-45DA-9BD3-8A8E9C299702}" type="presOf" srcId="{5087BC25-625E-49D4-8A2B-63B0066F5C28}" destId="{A798440E-09BB-4082-84E9-F796FC7CB8E1}" srcOrd="0" destOrd="0" presId="urn:microsoft.com/office/officeart/2005/8/layout/vList3#1"/>
    <dgm:cxn modelId="{D3E62864-E982-45F8-9AD5-90C1CD370838}" type="presOf" srcId="{B48DBB54-C3F1-47E6-B534-B8A4678ED20E}" destId="{F242369D-24C9-4AA1-BFA9-9079FB16319E}" srcOrd="0" destOrd="0" presId="urn:microsoft.com/office/officeart/2005/8/layout/vList3#1"/>
    <dgm:cxn modelId="{BB2F6B30-B99D-42F3-96F4-E6970CDAA7A2}" srcId="{5087BC25-625E-49D4-8A2B-63B0066F5C28}" destId="{27F74670-9B25-42D0-A90C-F7CA014DA624}" srcOrd="1" destOrd="0" parTransId="{3503BCFD-4E4E-4617-AB93-1F212FEAF8A7}" sibTransId="{34DEDF1B-00D6-4C81-971B-464639C2E159}"/>
    <dgm:cxn modelId="{3617F0AB-A2FC-44D0-9D6D-6B989C70C4A4}" srcId="{5087BC25-625E-49D4-8A2B-63B0066F5C28}" destId="{0D08C356-5670-495F-85BF-E26B096B9D0E}" srcOrd="2" destOrd="0" parTransId="{1FE3DA5A-B1D7-4FAA-AABE-5DFF612A351A}" sibTransId="{BF4EB101-0906-48D5-AA23-17988C7231AD}"/>
    <dgm:cxn modelId="{6FADE15A-B82B-4B4D-BB62-C1A688D48A60}" type="presParOf" srcId="{A798440E-09BB-4082-84E9-F796FC7CB8E1}" destId="{20C1C12C-E9E3-4FB5-859B-EED7BD81B27F}" srcOrd="0" destOrd="0" presId="urn:microsoft.com/office/officeart/2005/8/layout/vList3#1"/>
    <dgm:cxn modelId="{1CBE3727-2904-43FC-BB6C-CD7D5C278EE1}" type="presParOf" srcId="{20C1C12C-E9E3-4FB5-859B-EED7BD81B27F}" destId="{9A394BE6-B9A4-46B4-A20B-B2A369677D63}" srcOrd="0" destOrd="0" presId="urn:microsoft.com/office/officeart/2005/8/layout/vList3#1"/>
    <dgm:cxn modelId="{DAC48767-42C2-442F-A358-01A5E741FA0A}" type="presParOf" srcId="{20C1C12C-E9E3-4FB5-859B-EED7BD81B27F}" destId="{F242369D-24C9-4AA1-BFA9-9079FB16319E}" srcOrd="1" destOrd="0" presId="urn:microsoft.com/office/officeart/2005/8/layout/vList3#1"/>
    <dgm:cxn modelId="{182E23E0-51F7-4126-8F18-AA46B7D1F8FE}" type="presParOf" srcId="{A798440E-09BB-4082-84E9-F796FC7CB8E1}" destId="{114B1DB4-B28A-47CE-89D2-47D39940C8C9}" srcOrd="1" destOrd="0" presId="urn:microsoft.com/office/officeart/2005/8/layout/vList3#1"/>
    <dgm:cxn modelId="{DC048F08-2130-4558-80AC-2A302C22CBEE}" type="presParOf" srcId="{A798440E-09BB-4082-84E9-F796FC7CB8E1}" destId="{B45EEA56-FB93-4DBD-A9CD-C210A19489B8}" srcOrd="2" destOrd="0" presId="urn:microsoft.com/office/officeart/2005/8/layout/vList3#1"/>
    <dgm:cxn modelId="{FDC281B7-B8E4-42E8-A61F-7E5B4D9945F9}" type="presParOf" srcId="{B45EEA56-FB93-4DBD-A9CD-C210A19489B8}" destId="{51B33ABD-81E1-486E-9355-FF070867DB6D}" srcOrd="0" destOrd="0" presId="urn:microsoft.com/office/officeart/2005/8/layout/vList3#1"/>
    <dgm:cxn modelId="{9815FBE5-1DA1-44C3-A259-37C8F194E4DB}" type="presParOf" srcId="{B45EEA56-FB93-4DBD-A9CD-C210A19489B8}" destId="{A353B4C0-F77E-42D2-B4C0-1074195AF7BB}" srcOrd="1" destOrd="0" presId="urn:microsoft.com/office/officeart/2005/8/layout/vList3#1"/>
    <dgm:cxn modelId="{B45E2D46-B590-45E9-9D1E-79C89D4E8489}" type="presParOf" srcId="{A798440E-09BB-4082-84E9-F796FC7CB8E1}" destId="{9F7181EE-0A07-4FB7-9C4B-1715714190A6}" srcOrd="3" destOrd="0" presId="urn:microsoft.com/office/officeart/2005/8/layout/vList3#1"/>
    <dgm:cxn modelId="{19E75C84-F480-43DA-BED7-17FA01AC2757}" type="presParOf" srcId="{A798440E-09BB-4082-84E9-F796FC7CB8E1}" destId="{0426A17A-4DB6-42B7-9548-5F462FE9F59A}" srcOrd="4" destOrd="0" presId="urn:microsoft.com/office/officeart/2005/8/layout/vList3#1"/>
    <dgm:cxn modelId="{696193DC-BE1D-48D7-B4A1-1DE74EA79191}" type="presParOf" srcId="{0426A17A-4DB6-42B7-9548-5F462FE9F59A}" destId="{F33841CD-B3B3-4B10-A90B-5DA6CD3181E6}" srcOrd="0" destOrd="0" presId="urn:microsoft.com/office/officeart/2005/8/layout/vList3#1"/>
    <dgm:cxn modelId="{5EA2C786-3942-44A7-B285-65A7E827F29A}" type="presParOf" srcId="{0426A17A-4DB6-42B7-9548-5F462FE9F59A}" destId="{B62582DC-6EA3-4198-BA14-D8F84F192B44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116C64-90F7-407D-93AB-5CB591060FCE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0383AA-7840-4405-B7B0-839057D889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549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383AA-7840-4405-B7B0-839057D889F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287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pPr>
              <a:defRPr/>
            </a:pPr>
            <a:endParaRPr lang="es-E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pPr>
              <a:defRPr/>
            </a:pPr>
            <a:endParaRPr lang="es-E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5BB378-33C5-4712-8DB9-2E99E4C39848}" type="slidenum">
              <a:rPr lang="es-ES" altLang="ru-RU" smtClean="0"/>
              <a:pPr>
                <a:defRPr/>
              </a:pPr>
              <a:t>‹#›</a:t>
            </a:fld>
            <a:endParaRPr lang="es-ES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5B234D-A463-4BA7-BC33-A82F1DC6397F}" type="slidenum">
              <a:rPr lang="es-ES" altLang="ru-RU" smtClean="0"/>
              <a:pPr>
                <a:defRPr/>
              </a:pPr>
              <a:t>‹#›</a:t>
            </a:fld>
            <a:endParaRPr lang="es-ES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FFE38E-D83D-4976-AB00-805A64441DCE}" type="slidenum">
              <a:rPr lang="es-ES" altLang="ru-RU" smtClean="0"/>
              <a:pPr>
                <a:defRPr/>
              </a:pPr>
              <a:t>‹#›</a:t>
            </a:fld>
            <a:endParaRPr lang="es-ES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ED81BD-5E63-4193-B852-8C181C2A14B4}" type="slidenum">
              <a:rPr lang="es-ES" altLang="ru-RU" smtClean="0"/>
              <a:pPr>
                <a:defRPr/>
              </a:pPr>
              <a:t>‹#›</a:t>
            </a:fld>
            <a:endParaRPr lang="es-ES" alt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CED8C4-77EA-4F7E-A507-442CBB0B0207}" type="slidenum">
              <a:rPr lang="es-ES" altLang="ru-RU" smtClean="0"/>
              <a:pPr>
                <a:defRPr/>
              </a:pPr>
              <a:t>‹#›</a:t>
            </a:fld>
            <a:endParaRPr lang="es-ES" alt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CE3032-4FE6-485A-A8D8-B77A0D7C2B8A}" type="slidenum">
              <a:rPr lang="es-ES" altLang="ru-RU" smtClean="0"/>
              <a:pPr>
                <a:defRPr/>
              </a:pPr>
              <a:t>‹#›</a:t>
            </a:fld>
            <a:endParaRPr lang="es-ES" alt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B79125-5656-49E3-9400-1830E974DF4B}" type="slidenum">
              <a:rPr lang="es-ES" altLang="ru-RU" smtClean="0"/>
              <a:pPr>
                <a:defRPr/>
              </a:pPr>
              <a:t>‹#›</a:t>
            </a:fld>
            <a:endParaRPr lang="es-ES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5DAB1D-BAD3-4546-9833-FA627844F68E}" type="slidenum">
              <a:rPr lang="es-ES" altLang="ru-RU" smtClean="0"/>
              <a:pPr>
                <a:defRPr/>
              </a:pPr>
              <a:t>‹#›</a:t>
            </a:fld>
            <a:endParaRPr lang="es-ES" alt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57845-C261-46AD-A486-4BC48E006080}" type="slidenum">
              <a:rPr lang="es-ES" altLang="ru-RU" smtClean="0"/>
              <a:pPr>
                <a:defRPr/>
              </a:pPr>
              <a:t>‹#›</a:t>
            </a:fld>
            <a:endParaRPr lang="es-ES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8B94D6-2552-4CE4-8AA2-1AFBA77DF6F2}" type="slidenum">
              <a:rPr lang="es-ES" altLang="ru-RU" smtClean="0"/>
              <a:pPr>
                <a:defRPr/>
              </a:pPr>
              <a:t>‹#›</a:t>
            </a:fld>
            <a:endParaRPr lang="es-ES" alt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4CC2AB-7FA2-4CE4-8F85-3150B63BD797}" type="slidenum">
              <a:rPr lang="es-ES" altLang="ru-RU" smtClean="0"/>
              <a:pPr>
                <a:defRPr/>
              </a:pPr>
              <a:t>‹#›</a:t>
            </a:fld>
            <a:endParaRPr lang="es-ES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31F7A0B3-F031-4AAD-8670-EB550D4446F9}" type="slidenum">
              <a:rPr lang="es-ES" altLang="ru-RU" smtClean="0"/>
              <a:pPr>
                <a:defRPr/>
              </a:pPr>
              <a:t>‹#›</a:t>
            </a:fld>
            <a:endParaRPr lang="es-E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95198" y="1701397"/>
            <a:ext cx="5432648" cy="296604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</a:pP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ПСИХОЛОГО-ПЕДАГОГИЧЕСКИЙ ПРОЕКТ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latin typeface="Calibri"/>
                <a:ea typeface="Calibri"/>
                <a:cs typeface="Times New Roman"/>
              </a:rPr>
            </a:b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 детьми старшей группы 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latin typeface="Calibri"/>
                <a:ea typeface="Calibri"/>
                <a:cs typeface="Times New Roman"/>
              </a:rPr>
            </a:b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«В мире эмоций»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latin typeface="Calibri"/>
                <a:ea typeface="Calibri"/>
                <a:cs typeface="Times New Roman"/>
              </a:rPr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1052736"/>
            <a:ext cx="6400800" cy="762000"/>
          </a:xfrm>
        </p:spPr>
        <p:txBody>
          <a:bodyPr>
            <a:normAutofit lnSpcReduction="10000"/>
          </a:bodyPr>
          <a:lstStyle/>
          <a:p>
            <a:pPr>
              <a:lnSpc>
                <a:spcPct val="115000"/>
              </a:lnSpc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Муниципальное бюджетное дошкольное образовательное учреждение детский сад «Берёзка»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916832"/>
            <a:ext cx="1800200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131840" y="4293096"/>
            <a:ext cx="4788024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6210" algn="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Педагог-психолог: </a:t>
            </a:r>
            <a:r>
              <a:rPr lang="ru-RU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Е.И.Сорокина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48942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980728"/>
            <a:ext cx="60841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99"/>
                </a:solidFill>
                <a:latin typeface="+mj-lt"/>
              </a:rPr>
              <a:t>СОЗДАНИЕ ЭКРАНА НАСТРОЕНИЯ. ИСПОЛЬЗОВАНИЕ ЕГО В РАБОТЕ</a:t>
            </a:r>
            <a:endParaRPr lang="ru-RU" sz="2000" dirty="0">
              <a:solidFill>
                <a:srgbClr val="000099"/>
              </a:solidFill>
              <a:latin typeface="+mj-lt"/>
            </a:endParaRPr>
          </a:p>
        </p:txBody>
      </p:sp>
      <p:pic>
        <p:nvPicPr>
          <p:cNvPr id="1026" name="Picture 2" descr="https://pp.userapi.com/c639817/v639817063/191cc/Nv-Ty2nWLPo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89" t="12284" r="9162" b="46099"/>
          <a:stretch/>
        </p:blipFill>
        <p:spPr bwMode="auto">
          <a:xfrm>
            <a:off x="755576" y="2204863"/>
            <a:ext cx="3821553" cy="28408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DSCN9507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1937747"/>
            <a:ext cx="2659385" cy="2048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DSCN9502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732" y="4042994"/>
            <a:ext cx="3111254" cy="2005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68122" y="1007200"/>
            <a:ext cx="60841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99"/>
                </a:solidFill>
                <a:latin typeface="+mj-lt"/>
              </a:rPr>
              <a:t>ПРЕЗЕНТАЦИЯ «СКАЗОК О РАДОСТИ».</a:t>
            </a:r>
            <a:endParaRPr lang="ru-RU" sz="2000" dirty="0">
              <a:solidFill>
                <a:srgbClr val="000099"/>
              </a:solidFill>
              <a:latin typeface="+mj-lt"/>
            </a:endParaRPr>
          </a:p>
        </p:txBody>
      </p:sp>
      <p:pic>
        <p:nvPicPr>
          <p:cNvPr id="7" name="Рисунок 6" descr="DSCN9607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826" r="12908"/>
          <a:stretch>
            <a:fillRect/>
          </a:stretch>
        </p:blipFill>
        <p:spPr>
          <a:xfrm>
            <a:off x="899592" y="1772816"/>
            <a:ext cx="3285093" cy="2482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SCN9609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65" t="16390" b="20539"/>
          <a:stretch>
            <a:fillRect/>
          </a:stretch>
        </p:blipFill>
        <p:spPr>
          <a:xfrm>
            <a:off x="4067944" y="3933056"/>
            <a:ext cx="4187969" cy="2004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DSCN9602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87" t="3320" r="30793"/>
          <a:stretch>
            <a:fillRect/>
          </a:stretch>
        </p:blipFill>
        <p:spPr>
          <a:xfrm>
            <a:off x="5148064" y="1734868"/>
            <a:ext cx="1729509" cy="2048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68122" y="1007200"/>
            <a:ext cx="60841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99"/>
                </a:solidFill>
                <a:latin typeface="+mj-lt"/>
              </a:rPr>
              <a:t>ОФОРМЛЕНИЕ «ЗОЛОТОЙ КНИГИ СКАЗОК О РАДОСТИ».</a:t>
            </a:r>
            <a:endParaRPr lang="ru-RU" sz="2000" dirty="0">
              <a:solidFill>
                <a:srgbClr val="000099"/>
              </a:solidFill>
              <a:latin typeface="+mj-lt"/>
            </a:endParaRPr>
          </a:p>
        </p:txBody>
      </p:sp>
      <p:pic>
        <p:nvPicPr>
          <p:cNvPr id="3" name="Рисунок 2" descr="DSCN9610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1916832"/>
            <a:ext cx="2828156" cy="2031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SCN9611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10" t="23859"/>
          <a:stretch>
            <a:fillRect/>
          </a:stretch>
        </p:blipFill>
        <p:spPr>
          <a:xfrm>
            <a:off x="4716016" y="1916832"/>
            <a:ext cx="3313430" cy="2045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N9617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641" t="2905" r="19907" b="1245"/>
          <a:stretch>
            <a:fillRect/>
          </a:stretch>
        </p:blipFill>
        <p:spPr>
          <a:xfrm>
            <a:off x="3419871" y="3645024"/>
            <a:ext cx="2060575" cy="2333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64745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1030434"/>
            <a:ext cx="54799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99"/>
                </a:solidFill>
                <a:latin typeface="+mj-lt"/>
              </a:rPr>
              <a:t>ОФОРМЛЕНИЕ ВЫСТАВКИ РИСУНКОВ «МОЁ НАСТРОЕНИЕ»</a:t>
            </a:r>
            <a:endParaRPr lang="ru-RU" sz="2000" dirty="0">
              <a:solidFill>
                <a:srgbClr val="000099"/>
              </a:solidFill>
              <a:latin typeface="+mj-lt"/>
            </a:endParaRPr>
          </a:p>
        </p:txBody>
      </p:sp>
      <p:pic>
        <p:nvPicPr>
          <p:cNvPr id="3" name="Рисунок 2" descr="DSCN9570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2060848"/>
            <a:ext cx="3388043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SCN9572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1162" y="2348880"/>
            <a:ext cx="3515253" cy="3056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60547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1182542"/>
            <a:ext cx="57423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99"/>
                </a:solidFill>
                <a:latin typeface="+mj-lt"/>
              </a:rPr>
              <a:t>СОЗДАНИЕ ЛЭПБУКА «ЭМОЦИИ». ИСПОЛЬЗОВАНИЕ ЕГО В РАБОТЕ.</a:t>
            </a:r>
            <a:endParaRPr lang="ru-RU" sz="2000" dirty="0">
              <a:solidFill>
                <a:srgbClr val="000099"/>
              </a:solidFill>
              <a:latin typeface="+mj-lt"/>
            </a:endParaRPr>
          </a:p>
        </p:txBody>
      </p:sp>
      <p:pic>
        <p:nvPicPr>
          <p:cNvPr id="3" name="Рисунок 2" descr="DSCN955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2996952"/>
            <a:ext cx="3522464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SCN9547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375"/>
          <a:stretch>
            <a:fillRect/>
          </a:stretch>
        </p:blipFill>
        <p:spPr>
          <a:xfrm>
            <a:off x="902004" y="2061884"/>
            <a:ext cx="3744416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85941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9560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25" r="10569"/>
          <a:stretch>
            <a:fillRect/>
          </a:stretch>
        </p:blipFill>
        <p:spPr>
          <a:xfrm>
            <a:off x="528501" y="312804"/>
            <a:ext cx="3331840" cy="2540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DSCN9561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8158" y="421779"/>
            <a:ext cx="3130937" cy="2431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SCN9566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1" y="2935482"/>
            <a:ext cx="2178943" cy="2655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s://pp.userapi.com/c837422/v837422063/3492b/lMhtxTQFzpM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2508448"/>
            <a:ext cx="1862455" cy="3314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s://pp.userapi.com/c837422/v837422063/34971/8y6ZEdt28KQ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084" t="12222" r="2965" b="22870"/>
          <a:stretch>
            <a:fillRect/>
          </a:stretch>
        </p:blipFill>
        <p:spPr bwMode="auto">
          <a:xfrm>
            <a:off x="528501" y="2852935"/>
            <a:ext cx="2531331" cy="2970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0541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80798" y="1772816"/>
            <a:ext cx="60841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0099"/>
                </a:solidFill>
                <a:latin typeface="+mj-lt"/>
              </a:rPr>
              <a:t>СПАСИБО ЗА ВНИМАНИЕ!</a:t>
            </a:r>
            <a:endParaRPr lang="ru-RU" sz="6000" dirty="0">
              <a:solidFill>
                <a:srgbClr val="00009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7249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1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052736"/>
            <a:ext cx="7272808" cy="4525963"/>
          </a:xfrm>
        </p:spPr>
        <p:txBody>
          <a:bodyPr>
            <a:noAutofit/>
          </a:bodyPr>
          <a:lstStyle/>
          <a:p>
            <a:pPr marL="0" indent="0" eaLnBrk="1" hangingPunct="1">
              <a:buFontTx/>
              <a:buNone/>
              <a:defRPr/>
            </a:pPr>
            <a:r>
              <a:rPr lang="ru-RU" sz="2000" b="1" dirty="0" smtClean="0"/>
              <a:t>Цель проекта</a:t>
            </a:r>
            <a:r>
              <a:rPr lang="ru-RU" sz="2000" dirty="0" smtClean="0"/>
              <a:t>: Создание условий для ознакомления детей с миром эмоций и способами адекватного выражения своего эмоционального состояния.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2000" b="1" dirty="0" smtClean="0"/>
              <a:t>Задачи проекта:</a:t>
            </a:r>
            <a:endParaRPr lang="ru-RU" sz="2000" dirty="0" smtClean="0"/>
          </a:p>
          <a:p>
            <a:pPr eaLnBrk="1" hangingPunct="1">
              <a:defRPr/>
            </a:pPr>
            <a:r>
              <a:rPr lang="ru-RU" sz="1600" dirty="0" smtClean="0"/>
              <a:t>Научить детей соотносить свои эмоции, чувства с эмоциями и чувствами других людей, сравнивать их, и регулировать их таким образом, чтобы было комфортно им самим  и окружающим их людям.</a:t>
            </a:r>
          </a:p>
          <a:p>
            <a:pPr eaLnBrk="1" hangingPunct="1">
              <a:defRPr/>
            </a:pPr>
            <a:r>
              <a:rPr lang="ru-RU" sz="1600" dirty="0" smtClean="0"/>
              <a:t>Сформировать представления о положительных и отрицательных эмоциях.</a:t>
            </a:r>
          </a:p>
          <a:p>
            <a:pPr eaLnBrk="1" hangingPunct="1">
              <a:defRPr/>
            </a:pPr>
            <a:r>
              <a:rPr lang="ru-RU" sz="1600" dirty="0" smtClean="0"/>
              <a:t>Развивать у детей навыки самостоятельного словесного творчества через использование сказочного материала и сочинение собственных сказок.  </a:t>
            </a:r>
          </a:p>
          <a:p>
            <a:pPr eaLnBrk="1" hangingPunct="1">
              <a:defRPr/>
            </a:pPr>
            <a:endParaRPr lang="ru-RU" alt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124744"/>
            <a:ext cx="7200800" cy="4310087"/>
          </a:xfrm>
        </p:spPr>
        <p:txBody>
          <a:bodyPr>
            <a:noAutofit/>
          </a:bodyPr>
          <a:lstStyle/>
          <a:p>
            <a:pPr marL="0" indent="0" eaLnBrk="1" hangingPunct="1">
              <a:buFontTx/>
              <a:buNone/>
              <a:defRPr/>
            </a:pPr>
            <a:r>
              <a:rPr lang="ru-RU" sz="2000" b="1" dirty="0" smtClean="0"/>
              <a:t>Вид проекта</a:t>
            </a:r>
            <a:r>
              <a:rPr lang="ru-RU" sz="2000" dirty="0" smtClean="0"/>
              <a:t>: практико-ориентированный.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2000" b="1" dirty="0" smtClean="0"/>
              <a:t>По продолжительности проведения</a:t>
            </a:r>
            <a:r>
              <a:rPr lang="ru-RU" sz="2000" dirty="0" smtClean="0"/>
              <a:t> – среднесрочный (январь – апрель 2017г)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2000" b="1" dirty="0" smtClean="0"/>
              <a:t>Участники проекта:</a:t>
            </a:r>
            <a:r>
              <a:rPr lang="ru-RU" sz="2000" dirty="0" smtClean="0"/>
              <a:t> учитель-логопед, педагог-психолог, дети старшего дошкольного возраста, родители.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2000" b="1" dirty="0" smtClean="0"/>
              <a:t>Материалы по сопровождению и поддержке проектной деятельности:</a:t>
            </a:r>
            <a:endParaRPr lang="ru-RU" sz="2000" dirty="0" smtClean="0"/>
          </a:p>
          <a:p>
            <a:pPr eaLnBrk="1" hangingPunct="1">
              <a:defRPr/>
            </a:pPr>
            <a:r>
              <a:rPr lang="ru-RU" sz="2000" dirty="0" smtClean="0"/>
              <a:t>Картотека упражнений на релаксацию.</a:t>
            </a:r>
          </a:p>
          <a:p>
            <a:r>
              <a:rPr lang="ru-RU" sz="2000" dirty="0" smtClean="0"/>
              <a:t>Картотека психотерапевтических игр.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76583" y="2132856"/>
            <a:ext cx="676875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Symbol"/>
              <a:buChar char=""/>
            </a:pPr>
            <a:r>
              <a:rPr lang="ru-RU" sz="2000" dirty="0" smtClean="0">
                <a:solidFill>
                  <a:srgbClr val="000000"/>
                </a:solidFill>
                <a:latin typeface="Constantia"/>
                <a:ea typeface="Times New Roman"/>
                <a:cs typeface="Times New Roman"/>
              </a:rPr>
              <a:t>Экран </a:t>
            </a:r>
            <a:r>
              <a:rPr lang="ru-RU" sz="2000" dirty="0">
                <a:solidFill>
                  <a:srgbClr val="000000"/>
                </a:solidFill>
                <a:latin typeface="Constantia"/>
                <a:ea typeface="Times New Roman"/>
                <a:cs typeface="Times New Roman"/>
              </a:rPr>
              <a:t>настроения;</a:t>
            </a:r>
            <a:endParaRPr lang="ru-RU" sz="2000" dirty="0">
              <a:solidFill>
                <a:prstClr val="black"/>
              </a:solidFill>
              <a:latin typeface="Constantia"/>
              <a:ea typeface="Calibri"/>
              <a:cs typeface="Times New Roman"/>
            </a:endParaRPr>
          </a:p>
          <a:p>
            <a:pPr marL="342900" lvl="0" indent="-34290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Symbol"/>
              <a:buChar char=""/>
            </a:pPr>
            <a:r>
              <a:rPr lang="ru-RU" sz="2000" dirty="0">
                <a:solidFill>
                  <a:srgbClr val="000000"/>
                </a:solidFill>
                <a:latin typeface="Constantia"/>
                <a:ea typeface="Times New Roman"/>
                <a:cs typeface="Times New Roman"/>
              </a:rPr>
              <a:t>Выставка рисунков «Моё настроение»;</a:t>
            </a:r>
            <a:endParaRPr lang="ru-RU" sz="2000" dirty="0">
              <a:solidFill>
                <a:prstClr val="black"/>
              </a:solidFill>
              <a:latin typeface="Constantia"/>
              <a:ea typeface="Calibri"/>
              <a:cs typeface="Times New Roman"/>
            </a:endParaRPr>
          </a:p>
          <a:p>
            <a:pPr marL="342900" lvl="0" indent="-34290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Symbol"/>
              <a:buChar char=""/>
            </a:pPr>
            <a:r>
              <a:rPr lang="ru-RU" sz="2000" dirty="0">
                <a:solidFill>
                  <a:srgbClr val="000000"/>
                </a:solidFill>
                <a:latin typeface="Constantia"/>
                <a:ea typeface="Times New Roman"/>
                <a:cs typeface="Times New Roman"/>
              </a:rPr>
              <a:t> «Золотая книга сказок о Радости»;</a:t>
            </a:r>
            <a:endParaRPr lang="ru-RU" sz="2000" dirty="0">
              <a:solidFill>
                <a:prstClr val="black"/>
              </a:solidFill>
              <a:latin typeface="Constantia"/>
              <a:ea typeface="Calibri"/>
              <a:cs typeface="Times New Roman"/>
            </a:endParaRPr>
          </a:p>
          <a:p>
            <a:pPr marL="342900" lvl="0" indent="-34290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Symbol"/>
              <a:buChar char=""/>
            </a:pPr>
            <a:r>
              <a:rPr lang="ru-RU" sz="2000" dirty="0" err="1">
                <a:solidFill>
                  <a:srgbClr val="000000"/>
                </a:solidFill>
                <a:latin typeface="Constantia"/>
                <a:ea typeface="Times New Roman"/>
                <a:cs typeface="Times New Roman"/>
              </a:rPr>
              <a:t>Лэпбук</a:t>
            </a:r>
            <a:r>
              <a:rPr lang="ru-RU" sz="2000" dirty="0">
                <a:solidFill>
                  <a:srgbClr val="000000"/>
                </a:solidFill>
                <a:latin typeface="Constantia"/>
                <a:ea typeface="Times New Roman"/>
                <a:cs typeface="Times New Roman"/>
              </a:rPr>
              <a:t> «Эмоции».</a:t>
            </a:r>
            <a:endParaRPr lang="ru-RU" sz="2000" dirty="0">
              <a:solidFill>
                <a:prstClr val="black"/>
              </a:solidFill>
              <a:latin typeface="Constantia"/>
              <a:ea typeface="Calibri"/>
              <a:cs typeface="Times New Roman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03464" y="1268760"/>
            <a:ext cx="7514990" cy="93610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ПРОДУКТ ПРОЕКТНОЙ ДЕЯТЕЛЬНОСТИ</a:t>
            </a:r>
            <a:endParaRPr lang="ru-RU" sz="2000" dirty="0">
              <a:solidFill>
                <a:srgbClr val="000099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6996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1484784"/>
            <a:ext cx="729255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i="1" dirty="0" smtClean="0">
                <a:latin typeface="+mn-lt"/>
                <a:ea typeface="Calibri"/>
                <a:cs typeface="Times New Roman"/>
              </a:rPr>
              <a:t>Подготовительный </a:t>
            </a:r>
            <a:r>
              <a:rPr lang="ru-RU" sz="2000" b="1" i="1" dirty="0">
                <a:latin typeface="+mn-lt"/>
                <a:ea typeface="Calibri"/>
                <a:cs typeface="Times New Roman"/>
              </a:rPr>
              <a:t>этап:</a:t>
            </a:r>
            <a:endParaRPr lang="ru-RU" sz="2000" dirty="0">
              <a:latin typeface="+mn-lt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"/>
            </a:pPr>
            <a:r>
              <a:rPr lang="ru-RU" sz="2000" dirty="0">
                <a:latin typeface="+mn-lt"/>
                <a:ea typeface="Calibri"/>
                <a:cs typeface="Times New Roman"/>
              </a:rPr>
              <a:t>анализ и обобщение опыта работы по вопросам развития эмоционально-волевой сферы детей: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"/>
            </a:pPr>
            <a:r>
              <a:rPr lang="ru-RU" sz="2000" dirty="0">
                <a:latin typeface="+mn-lt"/>
                <a:ea typeface="Calibri"/>
                <a:cs typeface="Times New Roman"/>
              </a:rPr>
              <a:t>подготовка методического обеспечения проекта;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"/>
            </a:pPr>
            <a:r>
              <a:rPr lang="ru-RU" sz="2000" dirty="0" smtClean="0">
                <a:latin typeface="+mn-lt"/>
                <a:ea typeface="Calibri"/>
                <a:cs typeface="Times New Roman"/>
              </a:rPr>
              <a:t>разработка сценариев путешествий и определение направлений проектной деятельности на основе преемственности содержания;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"/>
            </a:pPr>
            <a:r>
              <a:rPr lang="ru-RU" sz="2000" dirty="0" smtClean="0">
                <a:latin typeface="+mn-lt"/>
                <a:ea typeface="Calibri"/>
                <a:cs typeface="Times New Roman"/>
              </a:rPr>
              <a:t>повышение </a:t>
            </a:r>
            <a:r>
              <a:rPr lang="ru-RU" sz="2000" dirty="0">
                <a:latin typeface="+mn-lt"/>
                <a:ea typeface="Calibri"/>
                <a:cs typeface="Times New Roman"/>
              </a:rPr>
              <a:t>педагогической компетентности родителей по развитию эмоциональной сферы</a:t>
            </a:r>
            <a:r>
              <a:rPr lang="ru-RU" sz="2000" dirty="0" smtClean="0">
                <a:latin typeface="+mn-lt"/>
                <a:ea typeface="Calibri"/>
                <a:cs typeface="Times New Roman"/>
              </a:rPr>
              <a:t>.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62248" y="548680"/>
            <a:ext cx="7514990" cy="93610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Этапы реализации </a:t>
            </a:r>
            <a:r>
              <a:rPr lang="ru-RU" sz="2000" b="1" dirty="0" smtClean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проекта</a:t>
            </a:r>
            <a:endParaRPr lang="ru-RU" sz="2000" dirty="0">
              <a:solidFill>
                <a:srgbClr val="000099"/>
              </a:solidFill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1556792"/>
            <a:ext cx="684076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i="1" dirty="0">
                <a:solidFill>
                  <a:prstClr val="black"/>
                </a:solidFill>
                <a:latin typeface="+mn-lt"/>
                <a:ea typeface="Calibri"/>
                <a:cs typeface="Times New Roman"/>
              </a:rPr>
              <a:t>Основной этап:</a:t>
            </a:r>
            <a:endParaRPr lang="ru-RU" sz="2000" dirty="0">
              <a:solidFill>
                <a:prstClr val="black"/>
              </a:solidFill>
              <a:latin typeface="+mn-lt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/>
              <a:buChar char=""/>
            </a:pPr>
            <a:r>
              <a:rPr lang="ru-RU" sz="2000" dirty="0">
                <a:solidFill>
                  <a:srgbClr val="000000"/>
                </a:solidFill>
                <a:latin typeface="+mn-lt"/>
                <a:ea typeface="Calibri"/>
                <a:cs typeface="Times New Roman"/>
              </a:rPr>
              <a:t>проведение занятий, психологических упражнений и игр</a:t>
            </a:r>
            <a:r>
              <a:rPr lang="ru-RU" sz="2000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 на знакомство с эмоциями (радость, грусть, злость, удивление, страх);</a:t>
            </a:r>
            <a:endParaRPr lang="ru-RU" sz="2000" dirty="0">
              <a:solidFill>
                <a:prstClr val="black"/>
              </a:solidFill>
              <a:latin typeface="+mn-lt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"/>
            </a:pPr>
            <a:r>
              <a:rPr lang="ru-RU" sz="2000" dirty="0">
                <a:solidFill>
                  <a:prstClr val="black"/>
                </a:solidFill>
                <a:latin typeface="+mn-lt"/>
                <a:ea typeface="Calibri"/>
                <a:cs typeface="Times New Roman"/>
              </a:rPr>
              <a:t>апробация системы занятий интегрированных досугов по развитию эмоциональной сферы детей;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"/>
            </a:pPr>
            <a:r>
              <a:rPr lang="ru-RU" sz="2000" dirty="0">
                <a:solidFill>
                  <a:prstClr val="black"/>
                </a:solidFill>
                <a:latin typeface="+mn-lt"/>
                <a:ea typeface="Calibri"/>
                <a:cs typeface="Times New Roman"/>
              </a:rPr>
              <a:t>реализация семейных проектов «Сказка о Радости</a:t>
            </a:r>
            <a:r>
              <a:rPr lang="ru-RU" sz="2000" dirty="0" smtClean="0">
                <a:solidFill>
                  <a:prstClr val="black"/>
                </a:solidFill>
                <a:latin typeface="+mn-lt"/>
                <a:ea typeface="Calibri"/>
                <a:cs typeface="Times New Roman"/>
              </a:rPr>
              <a:t>».</a:t>
            </a:r>
            <a:endParaRPr lang="ru-RU" sz="2000" dirty="0">
              <a:latin typeface="+mn-lt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62248" y="548680"/>
            <a:ext cx="7514990" cy="93610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Этапы реализации </a:t>
            </a:r>
            <a:r>
              <a:rPr lang="ru-RU" sz="2000" b="1" dirty="0" smtClean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проекта</a:t>
            </a:r>
            <a:endParaRPr lang="ru-RU" sz="2000" dirty="0">
              <a:solidFill>
                <a:srgbClr val="000099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23188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351" y="692696"/>
            <a:ext cx="7514990" cy="93610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Этапы реализации </a:t>
            </a:r>
            <a:r>
              <a:rPr lang="ru-RU" sz="2000" b="1" dirty="0" smtClean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проекта</a:t>
            </a:r>
            <a:endParaRPr lang="ru-RU" sz="2000" dirty="0">
              <a:solidFill>
                <a:srgbClr val="000099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988840"/>
            <a:ext cx="7344816" cy="3736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i="1" dirty="0">
                <a:solidFill>
                  <a:prstClr val="black"/>
                </a:solidFill>
                <a:latin typeface="+mn-lt"/>
                <a:ea typeface="Calibri"/>
                <a:cs typeface="Times New Roman"/>
              </a:rPr>
              <a:t>Завершающий этап:</a:t>
            </a:r>
            <a:endParaRPr lang="ru-RU" sz="2000" dirty="0">
              <a:solidFill>
                <a:prstClr val="black"/>
              </a:solidFill>
              <a:latin typeface="+mn-lt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/>
              <a:buChar char=""/>
            </a:pPr>
            <a:r>
              <a:rPr lang="ru-RU" sz="2000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Оформление «Золотой книги сказок о Радости»;</a:t>
            </a:r>
            <a:endParaRPr lang="ru-RU" sz="2000" dirty="0">
              <a:solidFill>
                <a:prstClr val="black"/>
              </a:solidFill>
              <a:latin typeface="+mn-lt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"/>
            </a:pPr>
            <a:r>
              <a:rPr lang="ru-RU" sz="2000" dirty="0">
                <a:solidFill>
                  <a:prstClr val="black"/>
                </a:solidFill>
                <a:latin typeface="+mn-lt"/>
                <a:ea typeface="Calibri"/>
                <a:cs typeface="Times New Roman"/>
              </a:rPr>
              <a:t>оформление выставки рисунков детей «Моё настроение»;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"/>
            </a:pPr>
            <a:r>
              <a:rPr lang="ru-RU" sz="2000" dirty="0">
                <a:solidFill>
                  <a:prstClr val="black"/>
                </a:solidFill>
                <a:latin typeface="+mn-lt"/>
                <a:ea typeface="Calibri"/>
                <a:cs typeface="Times New Roman"/>
              </a:rPr>
              <a:t>создание </a:t>
            </a:r>
            <a:r>
              <a:rPr lang="ru-RU" sz="2000" dirty="0" err="1">
                <a:solidFill>
                  <a:prstClr val="black"/>
                </a:solidFill>
                <a:latin typeface="+mn-lt"/>
                <a:ea typeface="Calibri"/>
                <a:cs typeface="Times New Roman"/>
              </a:rPr>
              <a:t>лэпбука</a:t>
            </a:r>
            <a:r>
              <a:rPr lang="ru-RU" sz="2000" dirty="0">
                <a:solidFill>
                  <a:prstClr val="black"/>
                </a:solidFill>
                <a:latin typeface="+mn-lt"/>
                <a:ea typeface="Calibri"/>
                <a:cs typeface="Times New Roman"/>
              </a:rPr>
              <a:t> «Эмоции»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"/>
            </a:pPr>
            <a:r>
              <a:rPr lang="ru-RU" sz="2000" dirty="0">
                <a:solidFill>
                  <a:prstClr val="black"/>
                </a:solidFill>
                <a:latin typeface="+mn-lt"/>
                <a:ea typeface="Calibri"/>
                <a:cs typeface="Times New Roman"/>
              </a:rPr>
              <a:t>обобщение и структурирование материалов по результатам работы;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"/>
            </a:pPr>
            <a:r>
              <a:rPr lang="ru-RU" sz="2000" dirty="0">
                <a:solidFill>
                  <a:prstClr val="black"/>
                </a:solidFill>
                <a:latin typeface="+mn-lt"/>
                <a:ea typeface="Calibri"/>
                <a:cs typeface="Times New Roman"/>
              </a:rPr>
              <a:t>подготовка мультимедийной презентации содержания проекта.</a:t>
            </a:r>
          </a:p>
        </p:txBody>
      </p:sp>
    </p:spTree>
    <p:extLst>
      <p:ext uri="{BB962C8B-B14F-4D97-AF65-F5344CB8AC3E}">
        <p14:creationId xmlns:p14="http://schemas.microsoft.com/office/powerpoint/2010/main" val="142433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403648" y="836712"/>
            <a:ext cx="6400800" cy="856456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000" b="1" dirty="0" smtClean="0">
                <a:solidFill>
                  <a:srgbClr val="000099"/>
                </a:solidFill>
              </a:rPr>
              <a:t>Методы работы с детьми в рамках проектной деятельности</a:t>
            </a:r>
          </a:p>
        </p:txBody>
      </p:sp>
      <p:graphicFrame>
        <p:nvGraphicFramePr>
          <p:cNvPr id="4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5656158"/>
              </p:ext>
            </p:extLst>
          </p:nvPr>
        </p:nvGraphicFramePr>
        <p:xfrm>
          <a:off x="457200" y="1600200"/>
          <a:ext cx="375476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4210519"/>
              </p:ext>
            </p:extLst>
          </p:nvPr>
        </p:nvGraphicFramePr>
        <p:xfrm>
          <a:off x="4139952" y="2276872"/>
          <a:ext cx="4474840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0"/>
          <p:cNvSpPr txBox="1">
            <a:spLocks noChangeArrowheads="1"/>
          </p:cNvSpPr>
          <p:nvPr/>
        </p:nvSpPr>
        <p:spPr>
          <a:xfrm>
            <a:off x="958426" y="2420888"/>
            <a:ext cx="7056438" cy="220069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cap="all" spc="3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400" b="1" smtClean="0">
                <a:solidFill>
                  <a:srgbClr val="000099"/>
                </a:solidFill>
              </a:rPr>
              <a:t>Продукт проектной деятельности</a:t>
            </a:r>
            <a:endParaRPr lang="es-ES" altLang="ru-RU" sz="4400" b="1" dirty="0" smtClean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8090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4471</TotalTime>
  <Words>359</Words>
  <Application>Microsoft Office PowerPoint</Application>
  <PresentationFormat>Экран (4:3)</PresentationFormat>
  <Paragraphs>50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Кутюр</vt:lpstr>
      <vt:lpstr>ПСИХОЛОГО-ПЕДАГОГИЧЕСКИЙ ПРОЕКТ с детьми старшей группы  «В мире эмоций» </vt:lpstr>
      <vt:lpstr>Презентация PowerPoint</vt:lpstr>
      <vt:lpstr>Презентация PowerPoint</vt:lpstr>
      <vt:lpstr>ПРОДУКТ ПРОЕКТНОЙ ДЕЯТЕЛЬНОСТИ</vt:lpstr>
      <vt:lpstr>Этапы реализации проекта</vt:lpstr>
      <vt:lpstr>Этапы реализации проекта</vt:lpstr>
      <vt:lpstr>Этапы реализации проекта</vt:lpstr>
      <vt:lpstr>Методы работы с детьми в рамках проектной деятельности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Хозяин</cp:lastModifiedBy>
  <cp:revision>608</cp:revision>
  <dcterms:created xsi:type="dcterms:W3CDTF">2010-05-23T14:28:12Z</dcterms:created>
  <dcterms:modified xsi:type="dcterms:W3CDTF">2017-05-03T09:49:09Z</dcterms:modified>
</cp:coreProperties>
</file>