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58" r:id="rId4"/>
    <p:sldId id="283" r:id="rId5"/>
    <p:sldId id="273" r:id="rId6"/>
    <p:sldId id="279" r:id="rId7"/>
    <p:sldId id="272" r:id="rId8"/>
    <p:sldId id="280" r:id="rId9"/>
    <p:sldId id="276" r:id="rId10"/>
    <p:sldId id="277" r:id="rId11"/>
    <p:sldId id="278" r:id="rId12"/>
    <p:sldId id="260" r:id="rId13"/>
    <p:sldId id="261" r:id="rId14"/>
    <p:sldId id="262" r:id="rId15"/>
    <p:sldId id="274" r:id="rId16"/>
    <p:sldId id="275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99"/>
    <a:srgbClr val="FF33CC"/>
    <a:srgbClr val="FF00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Степень адаптации воспитанников</a:t>
            </a:r>
            <a:r>
              <a:rPr lang="ru-RU" baseline="0" dirty="0" smtClean="0"/>
              <a:t> к детскому саду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легкая</c:v>
                </c:pt>
              </c:strCache>
            </c:strRef>
          </c:tx>
          <c:dLbls>
            <c:dLbl>
              <c:idx val="0"/>
              <c:layout>
                <c:manualLayout>
                  <c:x val="-4.1666666666666666E-3"/>
                  <c:y val="-3.12500000000000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степень адаптации к детскому саду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степень адаптации к детскому саду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тяжелая 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</c:f>
              <c:strCache>
                <c:ptCount val="1"/>
                <c:pt idx="0">
                  <c:v>степень адаптации к детскому саду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Val val="1"/>
        </c:dLbls>
        <c:axId val="84238720"/>
        <c:axId val="84247296"/>
      </c:barChart>
      <c:catAx>
        <c:axId val="84238720"/>
        <c:scaling>
          <c:orientation val="minMax"/>
        </c:scaling>
        <c:axPos val="b"/>
        <c:majorTickMark val="none"/>
        <c:tickLblPos val="nextTo"/>
        <c:crossAx val="84247296"/>
        <c:crosses val="autoZero"/>
        <c:auto val="1"/>
        <c:lblAlgn val="ctr"/>
        <c:lblOffset val="100"/>
      </c:catAx>
      <c:valAx>
        <c:axId val="84247296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/>
        </c:title>
        <c:numFmt formatCode="General" sourceLinked="1"/>
        <c:majorTickMark val="none"/>
        <c:tickLblPos val="nextTo"/>
        <c:crossAx val="842387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3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AE8A21-E6E6-4660-B656-C72482266EBE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1E0B029-DADF-4382-B7B9-6DD5ABD27A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00828-12F4-4872-A425-4FA78021B330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9901-5DED-419E-A9A8-2D66DE431F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81C5-28BD-4F41-80C0-91DA1811FE08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3A04-B01E-4E5B-BD00-8401CE188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28A9A-3FB9-4DBA-A921-2A8FB6577DD1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01E1-A1CB-4A65-9D54-4D764A304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9095-92AF-4858-9FA6-0179A6E8AACF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9558-FE98-4098-AE69-C00417027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48281-7CF3-4EC6-A914-C0A006794519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D5C2-3074-4822-BC59-99F2136546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780D5-E7B2-4ABD-A295-A9658006EBEC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02074-BBC8-439C-AF27-A6ACC337E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A838-FBC4-41D2-B86F-8F0CA6BAC0BC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4C80-C3B4-474A-91A4-1DC4543F63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2A8B-3B42-496C-B483-FBF4306748D9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DCED-A2B1-4253-B032-33EF9A291C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E171-DC54-491A-AE93-1B8DB5A54EAA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5F01-ECAB-4540-89DF-3F2600CA3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B0F2B-004E-40C2-82CB-80AAE5141457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10D9-7C83-4148-A531-7642E08278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altLang="ru-RU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3DAEFDC6-0E9D-488E-A097-BFFE0C867FF5}" type="datetimeFigureOut">
              <a:rPr lang="ru-RU" altLang="ru-RU"/>
              <a:pPr>
                <a:defRPr/>
              </a:pPr>
              <a:t>11.03.2015</a:t>
            </a:fld>
            <a:endParaRPr lang="ru-RU" altLang="ru-RU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594B095A-0CE5-40AC-B2DF-CAA3D7D63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318546"/>
            <a:ext cx="6010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«Березка»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0"/>
            <a:ext cx="17196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4429132"/>
            <a:ext cx="313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Е.И.Сорокина, </a:t>
            </a:r>
          </a:p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785926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Анализ работы</a:t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педагога-психолога МБДОУ </a:t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детский сад «Берёзка»</a:t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за первое полугодие </a:t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2014-2015 </a:t>
            </a:r>
            <a:r>
              <a:rPr lang="ru-RU" alt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уч.г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600076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Сеченово</a:t>
            </a:r>
          </a:p>
          <a:p>
            <a:pPr lvl="0"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8" name="Рисунок 7" descr="IMG_20141016_100220.jpg"/>
          <p:cNvPicPr>
            <a:picLocks noChangeAspect="1"/>
          </p:cNvPicPr>
          <p:nvPr/>
        </p:nvPicPr>
        <p:blipFill>
          <a:blip r:embed="rId4" cstate="print"/>
          <a:srcRect r="37288"/>
          <a:stretch>
            <a:fillRect/>
          </a:stretch>
        </p:blipFill>
        <p:spPr>
          <a:xfrm>
            <a:off x="428596" y="3714752"/>
            <a:ext cx="2786082" cy="252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285992"/>
          <a:ext cx="4143404" cy="2643205"/>
        </p:xfrm>
        <a:graphic>
          <a:graphicData uri="http://schemas.openxmlformats.org/drawingml/2006/table">
            <a:tbl>
              <a:tblPr/>
              <a:tblGrid>
                <a:gridCol w="2714644"/>
                <a:gridCol w="642942"/>
                <a:gridCol w="785818"/>
              </a:tblGrid>
              <a:tr h="879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Октябрь 2014</a:t>
                      </a:r>
                      <a:endParaRPr lang="ru-RU" sz="1600" b="1" baseline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7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Высокий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(16-20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43%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Средний уровень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(10-15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баллов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57%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Низкий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(0-9 баллов)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5984" y="1785926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возрастная подгруппа – 5-6 лет</a:t>
            </a:r>
            <a:endParaRPr lang="ru-RU" sz="2800" b="1" u="sng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2976" y="500042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Мониторинг психического развития детей всех возрастных групп </a:t>
            </a: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</a:t>
            </a:r>
            <a:r>
              <a:rPr kumimoji="0" lang="ru-RU" alt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IMG_20141016_100213.jpg"/>
          <p:cNvPicPr>
            <a:picLocks noChangeAspect="1"/>
          </p:cNvPicPr>
          <p:nvPr/>
        </p:nvPicPr>
        <p:blipFill>
          <a:blip r:embed="rId2" cstate="print"/>
          <a:srcRect l="5468" t="23958" r="17187"/>
          <a:stretch>
            <a:fillRect/>
          </a:stretch>
        </p:blipFill>
        <p:spPr>
          <a:xfrm>
            <a:off x="4572000" y="3000372"/>
            <a:ext cx="4044796" cy="267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428868"/>
          <a:ext cx="3714776" cy="3357586"/>
        </p:xfrm>
        <a:graphic>
          <a:graphicData uri="http://schemas.openxmlformats.org/drawingml/2006/table">
            <a:tbl>
              <a:tblPr/>
              <a:tblGrid>
                <a:gridCol w="2040511"/>
                <a:gridCol w="962925"/>
                <a:gridCol w="711340"/>
              </a:tblGrid>
              <a:tr h="960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Октябрь 2014</a:t>
                      </a:r>
                      <a:endParaRPr lang="ru-RU" sz="1600" b="1" baseline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4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человека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8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Высокий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(19-22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балла)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Средний уровень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(11-18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Низкий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(0-10 баллов)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910" y="1785926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Подготовительная к школе возрастная подгруппа – 6-7 лет</a:t>
            </a:r>
            <a:endParaRPr lang="ru-RU" sz="2800" b="1" u="sng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2976" y="500042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Мониторинг психического развития детей всех возрастных групп </a:t>
            </a:r>
            <a:r>
              <a:rPr kumimoji="0" lang="ru-RU" alt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</a:t>
            </a:r>
            <a:r>
              <a:rPr kumimoji="0" lang="ru-RU" alt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IMG_20141209_092633.jpg"/>
          <p:cNvPicPr>
            <a:picLocks noChangeAspect="1"/>
          </p:cNvPicPr>
          <p:nvPr/>
        </p:nvPicPr>
        <p:blipFill>
          <a:blip r:embed="rId2" cstate="print"/>
          <a:srcRect b="12239"/>
          <a:stretch>
            <a:fillRect/>
          </a:stretch>
        </p:blipFill>
        <p:spPr>
          <a:xfrm>
            <a:off x="4214810" y="3429000"/>
            <a:ext cx="438402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993062" cy="1462087"/>
          </a:xfrm>
        </p:spPr>
        <p:txBody>
          <a:bodyPr anchor="ctr"/>
          <a:lstStyle/>
          <a:p>
            <a:pPr eaLnBrk="1" hangingPunct="1"/>
            <a:r>
              <a:rPr lang="ru-RU" sz="3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Проведение диагностического обследования готовности к учебной деятельности у детей.</a:t>
            </a:r>
            <a:endParaRPr lang="ru-RU" altLang="ru-RU" sz="3600" dirty="0" smtClean="0">
              <a:latin typeface="+mn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0034" y="1857364"/>
            <a:ext cx="8143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ctr" eaLnBrk="0" hangingPunct="0">
              <a:buFont typeface="+mj-lt"/>
              <a:buAutoNum type="arabicPeriod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Ориентировочный тест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Керна-Йерасика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уровня школьной зрелости детей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57356" y="2643182"/>
          <a:ext cx="5072098" cy="3074500"/>
        </p:xfrm>
        <a:graphic>
          <a:graphicData uri="http://schemas.openxmlformats.org/drawingml/2006/table">
            <a:tbl>
              <a:tblPr/>
              <a:tblGrid>
                <a:gridCol w="3135567"/>
                <a:gridCol w="963894"/>
                <a:gridCol w="972637"/>
              </a:tblGrid>
              <a:tr h="87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Январь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2015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8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Школьно-зрелый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уровень 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3-5 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12,5%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Средне-зрелый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уровень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6-9 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37,5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Незрелый уровень 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 баллов и больше)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785926"/>
            <a:ext cx="7786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Модифицированный тест структуры интеллекта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Р.Амтхауэра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уровня интеллектуальной готовности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57356" y="2643182"/>
          <a:ext cx="5072098" cy="3765220"/>
        </p:xfrm>
        <a:graphic>
          <a:graphicData uri="http://schemas.openxmlformats.org/drawingml/2006/table">
            <a:tbl>
              <a:tblPr/>
              <a:tblGrid>
                <a:gridCol w="3135567"/>
                <a:gridCol w="963894"/>
                <a:gridCol w="972637"/>
              </a:tblGrid>
              <a:tr h="735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Январь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2015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8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высочайший уровень развития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(25-20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высокий уровень развития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(19-15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0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средний уровень развития</a:t>
                      </a: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(14 - 10 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37,5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низкий уровень развития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(менее 9 баллов)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62,5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+mn-lt"/>
              </a:rPr>
              <a:t>Проведение диагностического обследования готовности к учебной деятельности у детей.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0"/>
            <a:ext cx="7286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+mn-lt"/>
              </a:rPr>
              <a:t>Проведение диагностического обследования готовности к учебной деятельности у детей.</a:t>
            </a:r>
            <a:endParaRPr lang="ru-RU" sz="36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311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Диагностический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Л.А.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уровня мотивационной готовности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28794" y="3000372"/>
          <a:ext cx="5072098" cy="3074500"/>
        </p:xfrm>
        <a:graphic>
          <a:graphicData uri="http://schemas.openxmlformats.org/drawingml/2006/table">
            <a:tbl>
              <a:tblPr/>
              <a:tblGrid>
                <a:gridCol w="3135567"/>
                <a:gridCol w="963894"/>
                <a:gridCol w="972637"/>
              </a:tblGrid>
              <a:tr h="8799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Январь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2015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8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внутренняя позиция сформирована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(5 баллов и больше)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28,5%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внутренняя позиция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несформирована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(менее 5 баллов)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71,5%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7148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+mn-lt"/>
              </a:rPr>
              <a:t>Развивающая и коррекционная работа.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1" y="2214554"/>
          <a:ext cx="8143931" cy="3680460"/>
        </p:xfrm>
        <a:graphic>
          <a:graphicData uri="http://schemas.openxmlformats.org/drawingml/2006/table">
            <a:tbl>
              <a:tblPr/>
              <a:tblGrid>
                <a:gridCol w="1606515"/>
                <a:gridCol w="2322574"/>
                <a:gridCol w="4214842"/>
              </a:tblGrid>
              <a:tr h="183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Режимные моменты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Совместная деятельность с педагогом-психологом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Вторая группа детей раннего возраста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Наблюдение за детьми в период адаптации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Игры, направленные на адаптацию каждого ребенка к ДОУ и сплочение группы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А.С.Роньжина «Цикл занятий в период адаптации к дошкольному учреждению»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Вторая младшая группа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наблюдение за детьми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изучение индивидуальных особенностей детей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Коррекционно-развивающие игры на развитие психических процессов (В.Л.Шарохина)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«Цветик-семицветик» 3-4 года (под ред.Н.Ю.Куражевой)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Углубленное психодиагностическое обследование  детей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Коррекционно-развивающие игры на развитие психических процессов (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В.Л.Шарохина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Цветик-семицветик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 4-5 лет (под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ред.Н.Ю.Куражевой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Развитие речи и познаватель­ных способностей дошкольников 4-5 лет (Карпова С. И., Мамаева В. В.)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143116"/>
          <a:ext cx="7858179" cy="3925824"/>
        </p:xfrm>
        <a:graphic>
          <a:graphicData uri="http://schemas.openxmlformats.org/drawingml/2006/table">
            <a:tbl>
              <a:tblPr/>
              <a:tblGrid>
                <a:gridCol w="1550146"/>
                <a:gridCol w="2330351"/>
                <a:gridCol w="3977682"/>
              </a:tblGrid>
              <a:tr h="129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Режимные моменты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Совместная деятельность с педагогом-психологом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Старшая группа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Углубленное психодиагностическое обследование  детей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Коррекционно-развивающие игры на развитие психических процессов (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В.Л.Шарохина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Цветик-семицветик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5-6 лет (под ред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Н.Ю.Куражевой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Подготовительная группа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273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Психодиагностическое обследование детей на начало года;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273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первичная диагностика школьной готовности детей (январь)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5273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диагностика школьной готовности в присутствии родителей (конец года)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Коррекционно-развивающие игры на развитие психических процессов (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В.Л.Шарохина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речи и познаватель­ных способностей дошкольников 6-7 лет (Карпова С. И., Мамаева В. В.)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Куражева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Н. Ю., Козлова И. 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Приключения будущих первоклассников: психологиче­ские занятия с детьми 6-7 лет </a:t>
                      </a:r>
                    </a:p>
                  </a:txBody>
                  <a:tcPr marL="42222" marR="422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4" y="57148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+mn-lt"/>
              </a:rPr>
              <a:t>Развивающая и коррекционная работа.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1209_092439.jpg"/>
          <p:cNvPicPr>
            <a:picLocks noChangeAspect="1"/>
          </p:cNvPicPr>
          <p:nvPr/>
        </p:nvPicPr>
        <p:blipFill>
          <a:blip r:embed="rId2" cstate="print"/>
          <a:srcRect t="520" r="13281" b="17448"/>
          <a:stretch>
            <a:fillRect/>
          </a:stretch>
        </p:blipFill>
        <p:spPr>
          <a:xfrm>
            <a:off x="500034" y="500042"/>
            <a:ext cx="427945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50113_094609.jpg"/>
          <p:cNvPicPr>
            <a:picLocks noChangeAspect="1"/>
          </p:cNvPicPr>
          <p:nvPr/>
        </p:nvPicPr>
        <p:blipFill>
          <a:blip r:embed="rId3" cstate="print"/>
          <a:srcRect l="12500" t="520" r="14062"/>
          <a:stretch>
            <a:fillRect/>
          </a:stretch>
        </p:blipFill>
        <p:spPr>
          <a:xfrm>
            <a:off x="5000628" y="3357562"/>
            <a:ext cx="3594706" cy="292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N4154.JPG"/>
          <p:cNvPicPr>
            <a:picLocks noChangeAspect="1"/>
          </p:cNvPicPr>
          <p:nvPr/>
        </p:nvPicPr>
        <p:blipFill>
          <a:blip r:embed="rId4" cstate="print"/>
          <a:srcRect l="19052" t="-892" r="13894" b="5986"/>
          <a:stretch>
            <a:fillRect/>
          </a:stretch>
        </p:blipFill>
        <p:spPr>
          <a:xfrm>
            <a:off x="1000100" y="3071810"/>
            <a:ext cx="3364811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50203_105909.jpg"/>
          <p:cNvPicPr>
            <a:picLocks noChangeAspect="1"/>
          </p:cNvPicPr>
          <p:nvPr/>
        </p:nvPicPr>
        <p:blipFill>
          <a:blip r:embed="rId5" cstate="print"/>
          <a:srcRect l="27119"/>
          <a:stretch>
            <a:fillRect/>
          </a:stretch>
        </p:blipFill>
        <p:spPr>
          <a:xfrm>
            <a:off x="5572132" y="642918"/>
            <a:ext cx="3071802" cy="252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1209_092439.jpg"/>
          <p:cNvPicPr>
            <a:picLocks noChangeAspect="1"/>
          </p:cNvPicPr>
          <p:nvPr/>
        </p:nvPicPr>
        <p:blipFill>
          <a:blip r:embed="rId6"/>
          <a:srcRect t="520" r="91314" b="80178"/>
          <a:stretch>
            <a:fillRect/>
          </a:stretch>
        </p:blipFill>
        <p:spPr>
          <a:xfrm>
            <a:off x="3000364" y="3286124"/>
            <a:ext cx="1000132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643182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/>
                </a:solidFill>
                <a:latin typeface="+mn-lt"/>
              </a:rPr>
              <a:t>СПАСИБО ЗА ВНИМАНИЕ!</a:t>
            </a:r>
            <a:endParaRPr lang="ru-RU" sz="6600" b="1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1000108"/>
            <a:ext cx="7793037" cy="785818"/>
          </a:xfrm>
        </p:spPr>
        <p:txBody>
          <a:bodyPr anchor="ctr"/>
          <a:lstStyle/>
          <a:p>
            <a:pPr eaLnBrk="1" hangingPunct="1"/>
            <a:r>
              <a:rPr lang="ru-RU" altLang="ru-RU" sz="3600" dirty="0" smtClean="0"/>
              <a:t>Деятельность педагога-психолога: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017713"/>
            <a:ext cx="7888316" cy="1339849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altLang="ru-RU" sz="2000" b="1" dirty="0" smtClean="0"/>
              <a:t>Цель: </a:t>
            </a:r>
          </a:p>
          <a:p>
            <a:pPr marL="0" lvl="0" indent="0" algn="just" eaLnBrk="1" hangingPunct="1">
              <a:buNone/>
            </a:pPr>
            <a:r>
              <a:rPr lang="ru-RU" altLang="ru-RU" sz="1800" i="1" dirty="0" smtClean="0"/>
              <a:t>«</a:t>
            </a:r>
            <a:r>
              <a:rPr lang="ru-RU" sz="1800" i="1" dirty="0" smtClean="0">
                <a:ea typeface="Calibri" pitchFamily="34" charset="0"/>
                <a:cs typeface="Times New Roman" pitchFamily="18" charset="0"/>
              </a:rPr>
              <a:t>Охрана и укрепление психического здоровья детей на основе создания психологических условий достижения ими личностных образовательных результатов в процессе освоения образовательных областей</a:t>
            </a:r>
            <a:r>
              <a:rPr lang="ru-RU" altLang="ru-RU" sz="1800" i="1" dirty="0" smtClean="0"/>
              <a:t>». 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4348" y="3643314"/>
            <a:ext cx="7929618" cy="1928826"/>
          </a:xfrm>
        </p:spPr>
        <p:txBody>
          <a:bodyPr/>
          <a:lstStyle/>
          <a:p>
            <a:pPr eaLnBrk="1" hangingPunct="1">
              <a:buNone/>
            </a:pPr>
            <a:r>
              <a:rPr lang="ru-RU" altLang="ru-RU" sz="2000" b="1" dirty="0" smtClean="0"/>
              <a:t>Основные задачи работы педагога-психолога: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altLang="ru-RU" sz="1400" b="1" dirty="0" smtClean="0"/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+mj-lt"/>
                <a:ea typeface="Calibri" pitchFamily="34" charset="0"/>
                <a:cs typeface="Times New Roman" pitchFamily="18" charset="0"/>
              </a:rPr>
              <a:t>определение индивидуальных образовательных потребностей детей;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+mj-lt"/>
                <a:ea typeface="Calibri" pitchFamily="34" charset="0"/>
                <a:cs typeface="Times New Roman" pitchFamily="18" charset="0"/>
              </a:rPr>
              <a:t>предотвращение и преодоление трудностей развития дошкольников;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FontTx/>
              <a:buChar char="•"/>
            </a:pPr>
            <a:r>
              <a:rPr lang="ru-RU" sz="1800" dirty="0" smtClean="0">
                <a:latin typeface="+mj-lt"/>
                <a:ea typeface="Calibri" pitchFamily="34" charset="0"/>
                <a:cs typeface="Times New Roman" pitchFamily="18" charset="0"/>
              </a:rPr>
              <a:t>создание соответствующих психологических условий для успешного освоения дошкольником образовательных областей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571480"/>
            <a:ext cx="7793037" cy="1462087"/>
          </a:xfrm>
        </p:spPr>
        <p:txBody>
          <a:bodyPr anchor="ctr"/>
          <a:lstStyle/>
          <a:p>
            <a:pPr eaLnBrk="1" hangingPunct="1"/>
            <a:r>
              <a:rPr lang="ru-RU" altLang="ru-RU" sz="3600" dirty="0" smtClean="0"/>
              <a:t>Основные виды деятельности педагога-психолога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2214554"/>
            <a:ext cx="7772400" cy="2940065"/>
          </a:xfrm>
        </p:spPr>
        <p:txBody>
          <a:bodyPr/>
          <a:lstStyle/>
          <a:p>
            <a:pPr eaLnBrk="1" hangingPunct="1"/>
            <a:r>
              <a:rPr lang="ru-RU" altLang="ru-RU" sz="2800" dirty="0" smtClean="0"/>
              <a:t>диагностическая работа с детьми, родителями, педагогами </a:t>
            </a:r>
          </a:p>
          <a:p>
            <a:pPr eaLnBrk="1" hangingPunct="1"/>
            <a:r>
              <a:rPr lang="ru-RU" altLang="ru-RU" sz="2800" dirty="0" smtClean="0"/>
              <a:t>психологическое просвещение педагогов и родителей</a:t>
            </a:r>
          </a:p>
          <a:p>
            <a:pPr eaLnBrk="1" hangingPunct="1"/>
            <a:r>
              <a:rPr lang="ru-RU" altLang="ru-RU" sz="2800" dirty="0" smtClean="0"/>
              <a:t>консультационная работа с педагогами и родителями</a:t>
            </a:r>
          </a:p>
          <a:p>
            <a:pPr eaLnBrk="1" hangingPunct="1"/>
            <a:r>
              <a:rPr lang="ru-RU" altLang="ru-RU" sz="2800" dirty="0" smtClean="0"/>
              <a:t>коррекционная и развивающая работа с детьми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0101" y="571480"/>
            <a:ext cx="81439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направления деятельности педагога-психолога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285993"/>
            <a:ext cx="7929618" cy="3701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800" dirty="0" smtClean="0">
                <a:latin typeface="+mn-lt"/>
              </a:rPr>
              <a:t>Сопровождение процесса адаптации к дошкольному </a:t>
            </a:r>
            <a:r>
              <a:rPr lang="ru-RU" sz="2800" dirty="0" smtClean="0">
                <a:latin typeface="+mn-lt"/>
              </a:rPr>
              <a:t>учреждению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kern="0" dirty="0" smtClean="0">
                <a:latin typeface="+mn-lt"/>
              </a:rPr>
              <a:t>Оценка развития детей, измерение личностных образовательных </a:t>
            </a:r>
            <a:r>
              <a:rPr lang="ru-RU" sz="2800" kern="0" dirty="0" err="1" smtClean="0">
                <a:latin typeface="+mn-lt"/>
              </a:rPr>
              <a:t>процесов</a:t>
            </a:r>
            <a:endParaRPr lang="ru-RU" sz="2800" kern="0" dirty="0" smtClean="0">
              <a:latin typeface="+mn-lt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dirty="0" smtClean="0">
                <a:latin typeface="+mn-lt"/>
                <a:ea typeface="Calibri" pitchFamily="34" charset="0"/>
                <a:cs typeface="Tahoma" pitchFamily="34" charset="0"/>
              </a:rPr>
              <a:t>Сопровождение детей подготовительной группы к школьному обучению</a:t>
            </a:r>
          </a:p>
          <a:p>
            <a:pPr marL="342900" indent="-342900" algn="just"/>
            <a:endParaRPr lang="ru-RU" sz="2000" dirty="0" smtClean="0">
              <a:latin typeface="+mn-lt"/>
              <a:cs typeface="Tahoma" pitchFamily="34" charset="0"/>
            </a:endParaRPr>
          </a:p>
          <a:p>
            <a:pPr marL="342900" indent="-342900"/>
            <a:endParaRPr lang="ru-RU" sz="1050" dirty="0" smtClean="0"/>
          </a:p>
          <a:p>
            <a:pPr marL="342900" indent="-342900"/>
            <a:endParaRPr lang="ru-RU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42935" y="714356"/>
            <a:ext cx="8301065" cy="1462087"/>
          </a:xfrm>
        </p:spPr>
        <p:txBody>
          <a:bodyPr anchor="ctr"/>
          <a:lstStyle/>
          <a:p>
            <a:pPr lvl="0" eaLnBrk="1" hangingPunct="1"/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Сопровождение процесса адаптации к дошкольному учреждению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altLang="ru-RU" sz="4000" b="1" u="sng" dirty="0" smtClean="0">
              <a:solidFill>
                <a:srgbClr val="FF0066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14382" y="1785926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оптимизация условий адаптации детей к дошкольному учреждению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процесса сопровождения ребенка к условиям ДОУ;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Раннее выявление отклонений в развитии ребенка;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профилактики неблагополучного развития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IMG_20150218_112423.jpg"/>
          <p:cNvPicPr>
            <a:picLocks noChangeAspect="1"/>
          </p:cNvPicPr>
          <p:nvPr/>
        </p:nvPicPr>
        <p:blipFill>
          <a:blip r:embed="rId2" cstate="print"/>
          <a:srcRect l="3125" t="8333" r="9375"/>
          <a:stretch>
            <a:fillRect/>
          </a:stretch>
        </p:blipFill>
        <p:spPr>
          <a:xfrm>
            <a:off x="3857620" y="3786190"/>
            <a:ext cx="436419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728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842935" y="714356"/>
            <a:ext cx="830106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Сопровождение процесса адаптации к дошкольному учреждению</a:t>
            </a:r>
            <a: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000" b="1" i="0" u="sng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976" y="500042"/>
            <a:ext cx="7793037" cy="1462087"/>
          </a:xfrm>
        </p:spPr>
        <p:txBody>
          <a:bodyPr anchor="ctr"/>
          <a:lstStyle/>
          <a:p>
            <a:pPr eaLnBrk="1" hangingPunct="1"/>
            <a:r>
              <a:rPr lang="ru-RU" altLang="ru-RU" sz="3200" b="1" dirty="0" smtClean="0"/>
              <a:t/>
            </a:r>
            <a:br>
              <a:rPr lang="ru-RU" altLang="ru-RU" sz="3200" b="1" dirty="0" smtClean="0"/>
            </a:br>
            <a:r>
              <a:rPr lang="ru-RU" sz="36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Мониторинг психического развития детей всех возрастных групп </a:t>
            </a:r>
            <a:r>
              <a:rPr lang="ru-RU" altLang="ru-RU" sz="3600" dirty="0" smtClean="0">
                <a:latin typeface="+mn-lt"/>
              </a:rPr>
              <a:t>:</a:t>
            </a: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endParaRPr lang="ru-RU" altLang="ru-RU" sz="4000" b="1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7158" y="1857364"/>
            <a:ext cx="8429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психолого-педагогическое изучение уровня психического развития детей на соответствие возрастной норме, выявление детей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 риска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Рисунок 6" descr="IMG_20141015_120046.jpg"/>
          <p:cNvPicPr>
            <a:picLocks noChangeAspect="1"/>
          </p:cNvPicPr>
          <p:nvPr/>
        </p:nvPicPr>
        <p:blipFill>
          <a:blip r:embed="rId2" cstate="print"/>
          <a:srcRect l="6250" r="16406"/>
          <a:stretch>
            <a:fillRect/>
          </a:stretch>
        </p:blipFill>
        <p:spPr>
          <a:xfrm>
            <a:off x="857224" y="3286124"/>
            <a:ext cx="3357586" cy="26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N4142.JPG"/>
          <p:cNvPicPr>
            <a:picLocks noChangeAspect="1"/>
          </p:cNvPicPr>
          <p:nvPr/>
        </p:nvPicPr>
        <p:blipFill>
          <a:blip r:embed="rId3" cstate="print"/>
          <a:srcRect l="26273" t="484" r="18021"/>
          <a:stretch>
            <a:fillRect/>
          </a:stretch>
        </p:blipFill>
        <p:spPr>
          <a:xfrm>
            <a:off x="5786446" y="2928934"/>
            <a:ext cx="2578019" cy="345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Вторая младшая возрастная подгруппа – 3-4 года</a:t>
            </a:r>
            <a:endParaRPr lang="ru-RU" sz="2800" b="1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643182"/>
          <a:ext cx="4357719" cy="2643205"/>
        </p:xfrm>
        <a:graphic>
          <a:graphicData uri="http://schemas.openxmlformats.org/drawingml/2006/table">
            <a:tbl>
              <a:tblPr/>
              <a:tblGrid>
                <a:gridCol w="2693938"/>
                <a:gridCol w="735086"/>
                <a:gridCol w="928695"/>
              </a:tblGrid>
              <a:tr h="879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Октябрь 2014</a:t>
                      </a:r>
                      <a:endParaRPr lang="ru-RU" sz="1600" b="1" baseline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9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Высокий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(8-12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9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Средний уровень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(5-7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Низкий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(0-4 балла)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2976" y="500042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Мониторинг психического развития детей всех возрастных групп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</a:t>
            </a: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IMG_20141210_093701.jpg"/>
          <p:cNvPicPr>
            <a:picLocks noChangeAspect="1"/>
          </p:cNvPicPr>
          <p:nvPr/>
        </p:nvPicPr>
        <p:blipFill>
          <a:blip r:embed="rId2" cstate="print"/>
          <a:srcRect l="10937" t="3125" r="4687" b="8333"/>
          <a:stretch>
            <a:fillRect/>
          </a:stretch>
        </p:blipFill>
        <p:spPr>
          <a:xfrm>
            <a:off x="5929322" y="2428868"/>
            <a:ext cx="2857520" cy="179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N4159.JPG"/>
          <p:cNvPicPr>
            <a:picLocks noChangeAspect="1"/>
          </p:cNvPicPr>
          <p:nvPr/>
        </p:nvPicPr>
        <p:blipFill>
          <a:blip r:embed="rId3" cstate="print"/>
          <a:srcRect l="24178" t="18365" r="7705" b="28194"/>
          <a:stretch>
            <a:fillRect/>
          </a:stretch>
        </p:blipFill>
        <p:spPr>
          <a:xfrm>
            <a:off x="5000628" y="4357694"/>
            <a:ext cx="3792146" cy="223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2428868"/>
          <a:ext cx="4429156" cy="2543130"/>
        </p:xfrm>
        <a:graphic>
          <a:graphicData uri="http://schemas.openxmlformats.org/drawingml/2006/table">
            <a:tbl>
              <a:tblPr/>
              <a:tblGrid>
                <a:gridCol w="2928958"/>
                <a:gridCol w="714380"/>
                <a:gridCol w="785818"/>
              </a:tblGrid>
              <a:tr h="879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Оценка полученных результатов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Октябрь 2014</a:t>
                      </a:r>
                      <a:endParaRPr lang="ru-RU" sz="1600" b="1" baseline="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13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человек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3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Высокий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(14-18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31%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Средний уровень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(9-13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баллов)</a:t>
                      </a: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69%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Низкий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развития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(0-8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баллов)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42976" y="1785926"/>
            <a:ext cx="578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hangingPunct="0"/>
            <a:r>
              <a:rPr lang="ru-RU" sz="20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возрастная подгруппа – 4-5 лет</a:t>
            </a:r>
            <a:endParaRPr lang="ru-RU" sz="2800" b="1" u="sng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2976" y="500042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Мониторинг психического развития детей всех возрастных групп 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</a:t>
            </a: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IMG_20150225_082803.jpg"/>
          <p:cNvPicPr>
            <a:picLocks noChangeAspect="1"/>
          </p:cNvPicPr>
          <p:nvPr/>
        </p:nvPicPr>
        <p:blipFill>
          <a:blip r:embed="rId2" cstate="print"/>
          <a:srcRect l="15278" b="4166"/>
          <a:stretch>
            <a:fillRect/>
          </a:stretch>
        </p:blipFill>
        <p:spPr>
          <a:xfrm>
            <a:off x="5857884" y="2285992"/>
            <a:ext cx="2786082" cy="432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798</Words>
  <Application>Microsoft Office PowerPoint</Application>
  <PresentationFormat>Экран (4:3)</PresentationFormat>
  <Paragraphs>198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Палитра</vt:lpstr>
      <vt:lpstr>Слайд 1</vt:lpstr>
      <vt:lpstr>Деятельность педагога-психолога:</vt:lpstr>
      <vt:lpstr>Основные виды деятельности педагога-психолога </vt:lpstr>
      <vt:lpstr>Слайд 4</vt:lpstr>
      <vt:lpstr>Сопровождение процесса адаптации к дошкольному учреждению </vt:lpstr>
      <vt:lpstr>Слайд 6</vt:lpstr>
      <vt:lpstr> Мониторинг психического развития детей всех возрастных групп : </vt:lpstr>
      <vt:lpstr>Слайд 8</vt:lpstr>
      <vt:lpstr>Слайд 9</vt:lpstr>
      <vt:lpstr>Слайд 10</vt:lpstr>
      <vt:lpstr>Слайд 11</vt:lpstr>
      <vt:lpstr>Проведение диагностического обследования готовности к учебной деятельности у детей.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рабочий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педагога-психолога МОУ «СОШ № 29» Куклиной Л.И.</dc:title>
  <dc:creator>Любовь</dc:creator>
  <cp:lastModifiedBy>Женя</cp:lastModifiedBy>
  <cp:revision>42</cp:revision>
  <dcterms:created xsi:type="dcterms:W3CDTF">2008-09-09T03:44:11Z</dcterms:created>
  <dcterms:modified xsi:type="dcterms:W3CDTF">2015-03-11T04:51:29Z</dcterms:modified>
</cp:coreProperties>
</file>