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sldIdLst>
    <p:sldId id="256" r:id="rId2"/>
    <p:sldId id="284" r:id="rId3"/>
    <p:sldId id="285" r:id="rId4"/>
    <p:sldId id="286" r:id="rId5"/>
    <p:sldId id="287" r:id="rId6"/>
    <p:sldId id="288" r:id="rId7"/>
    <p:sldId id="257" r:id="rId8"/>
    <p:sldId id="289" r:id="rId9"/>
    <p:sldId id="258" r:id="rId10"/>
    <p:sldId id="283" r:id="rId11"/>
    <p:sldId id="273" r:id="rId12"/>
    <p:sldId id="279" r:id="rId13"/>
    <p:sldId id="291" r:id="rId14"/>
    <p:sldId id="272" r:id="rId15"/>
    <p:sldId id="280" r:id="rId16"/>
    <p:sldId id="276" r:id="rId17"/>
    <p:sldId id="277" r:id="rId18"/>
    <p:sldId id="260" r:id="rId19"/>
    <p:sldId id="274" r:id="rId20"/>
    <p:sldId id="275" r:id="rId21"/>
    <p:sldId id="281" r:id="rId22"/>
    <p:sldId id="282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99FF99"/>
    <a:srgbClr val="FF33CC"/>
    <a:srgbClr val="FF00FF"/>
    <a:srgbClr val="FF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735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5735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12AE8A21-E6E6-4660-B656-C72482266EBE}" type="datetimeFigureOut">
              <a:rPr lang="ru-RU" altLang="ru-RU"/>
              <a:pPr>
                <a:defRPr/>
              </a:pPr>
              <a:t>21.10.2015</a:t>
            </a:fld>
            <a:endParaRPr lang="ru-RU" alt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A1E0B029-DADF-4382-B7B9-6DD5ABD27A4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00828-12F4-4872-A425-4FA78021B330}" type="datetimeFigureOut">
              <a:rPr lang="ru-RU" altLang="ru-RU"/>
              <a:pPr>
                <a:defRPr/>
              </a:pPr>
              <a:t>21.10.2015</a:t>
            </a:fld>
            <a:endParaRPr lang="ru-RU" alt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69901-5DED-419E-A9A8-2D66DE431F2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481C5-28BD-4F41-80C0-91DA1811FE08}" type="datetimeFigureOut">
              <a:rPr lang="ru-RU" altLang="ru-RU"/>
              <a:pPr>
                <a:defRPr/>
              </a:pPr>
              <a:t>21.10.2015</a:t>
            </a:fld>
            <a:endParaRPr lang="ru-RU" alt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243A04-B01E-4E5B-BD00-8401CE1882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28A9A-3FB9-4DBA-A921-2A8FB6577DD1}" type="datetimeFigureOut">
              <a:rPr lang="ru-RU" altLang="ru-RU"/>
              <a:pPr>
                <a:defRPr/>
              </a:pPr>
              <a:t>21.10.2015</a:t>
            </a:fld>
            <a:endParaRPr lang="ru-RU" alt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D01E1-A1CB-4A65-9D54-4D764A30481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569095-92AF-4858-9FA6-0179A6E8AACF}" type="datetimeFigureOut">
              <a:rPr lang="ru-RU" altLang="ru-RU"/>
              <a:pPr>
                <a:defRPr/>
              </a:pPr>
              <a:t>21.10.2015</a:t>
            </a:fld>
            <a:endParaRPr lang="ru-RU" alt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09558-FE98-4098-AE69-C0041702720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48281-7CF3-4EC6-A914-C0A006794519}" type="datetimeFigureOut">
              <a:rPr lang="ru-RU" altLang="ru-RU"/>
              <a:pPr>
                <a:defRPr/>
              </a:pPr>
              <a:t>21.10.2015</a:t>
            </a:fld>
            <a:endParaRPr lang="ru-RU" alt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4D5C2-3074-4822-BC59-99F2136546C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780D5-E7B2-4ABD-A295-A9658006EBEC}" type="datetimeFigureOut">
              <a:rPr lang="ru-RU" altLang="ru-RU"/>
              <a:pPr>
                <a:defRPr/>
              </a:pPr>
              <a:t>21.10.2015</a:t>
            </a:fld>
            <a:endParaRPr lang="ru-RU" alt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702074-BBC8-439C-AF27-A6ACC337EE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4A838-FBC4-41D2-B86F-8F0CA6BAC0BC}" type="datetimeFigureOut">
              <a:rPr lang="ru-RU" altLang="ru-RU"/>
              <a:pPr>
                <a:defRPr/>
              </a:pPr>
              <a:t>21.10.2015</a:t>
            </a:fld>
            <a:endParaRPr lang="ru-RU" alt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C4C80-C3B4-474A-91A4-1DC4543F63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22A8B-3B42-496C-B483-FBF4306748D9}" type="datetimeFigureOut">
              <a:rPr lang="ru-RU" altLang="ru-RU"/>
              <a:pPr>
                <a:defRPr/>
              </a:pPr>
              <a:t>21.10.2015</a:t>
            </a:fld>
            <a:endParaRPr lang="ru-RU" alt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FDCED-A2B1-4253-B032-33EF9A291C9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1E171-DC54-491A-AE93-1B8DB5A54EAA}" type="datetimeFigureOut">
              <a:rPr lang="ru-RU" altLang="ru-RU"/>
              <a:pPr>
                <a:defRPr/>
              </a:pPr>
              <a:t>21.10.2015</a:t>
            </a:fld>
            <a:endParaRPr lang="ru-RU" alt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F5F01-ECAB-4540-89DF-3F2600CA3F4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B0F2B-004E-40C2-82CB-80AAE5141457}" type="datetimeFigureOut">
              <a:rPr lang="ru-RU" altLang="ru-RU"/>
              <a:pPr>
                <a:defRPr/>
              </a:pPr>
              <a:t>21.10.2015</a:t>
            </a:fld>
            <a:endParaRPr lang="ru-RU" alt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410D9-7C83-4148-A531-7642E082787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FF99"/>
            </a:gs>
            <a:gs pos="100000">
              <a:srgbClr val="FFFF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altLang="ru-RU" sz="2400">
              <a:latin typeface="Tahoma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altLang="ru-RU" sz="2400">
              <a:latin typeface="Tahoma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altLang="ru-RU" sz="2400">
              <a:latin typeface="Tahoma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altLang="ru-RU" sz="2400">
              <a:latin typeface="Tahoma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altLang="ru-RU" sz="2400">
              <a:latin typeface="Tahoma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altLang="ru-RU" sz="2400">
              <a:latin typeface="Tahoma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altLang="ru-RU" sz="2400">
              <a:latin typeface="Tahoma" pitchFamily="34" charset="0"/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fld id="{3DAEFDC6-0E9D-488E-A097-BFFE0C867FF5}" type="datetimeFigureOut">
              <a:rPr lang="ru-RU" altLang="ru-RU"/>
              <a:pPr>
                <a:defRPr/>
              </a:pPr>
              <a:t>21.10.2015</a:t>
            </a:fld>
            <a:endParaRPr lang="ru-RU" altLang="ru-RU"/>
          </a:p>
        </p:txBody>
      </p:sp>
      <p:sp>
        <p:nvSpPr>
          <p:cNvPr id="5633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633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594B095A-0CE5-40AC-B2DF-CAA3D7D634C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3648" y="318546"/>
            <a:ext cx="60104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учреждение </a:t>
            </a:r>
            <a:endParaRPr lang="ru-RU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 «Березка» 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68" y="0"/>
            <a:ext cx="1719636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572132" y="5000636"/>
            <a:ext cx="313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Е.И.Сорокина </a:t>
            </a:r>
            <a:endParaRPr lang="ru-RU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57556" y="2285992"/>
            <a:ext cx="52864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000" b="1" dirty="0" smtClean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Итоги диагностики . </a:t>
            </a:r>
          </a:p>
          <a:p>
            <a:pPr algn="ctr"/>
            <a:r>
              <a:rPr lang="ru-RU" altLang="ru-RU" sz="4000" b="1" dirty="0" smtClean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Цели и задачи работы </a:t>
            </a:r>
          </a:p>
          <a:p>
            <a:pPr algn="ctr"/>
            <a:r>
              <a:rPr lang="ru-RU" altLang="ru-RU" sz="4000" b="1" dirty="0" smtClean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на 2015-2016 </a:t>
            </a:r>
            <a:r>
              <a:rPr lang="ru-RU" altLang="ru-RU" sz="4000" b="1" dirty="0" err="1" smtClean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уч.год</a:t>
            </a:r>
            <a:r>
              <a:rPr lang="ru-RU" altLang="ru-RU" sz="4000" b="1" dirty="0" smtClean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.</a:t>
            </a:r>
            <a:endParaRPr lang="ru-RU" sz="4000" dirty="0">
              <a:latin typeface="Impact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43306" y="6000768"/>
            <a:ext cx="22145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Сеченово</a:t>
            </a:r>
          </a:p>
          <a:p>
            <a:pPr lvl="0" algn="ctr"/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pic>
        <p:nvPicPr>
          <p:cNvPr id="8" name="Рисунок 7" descr="IMG_20151020_092435.jpg"/>
          <p:cNvPicPr>
            <a:picLocks noChangeAspect="1"/>
          </p:cNvPicPr>
          <p:nvPr/>
        </p:nvPicPr>
        <p:blipFill>
          <a:blip r:embed="rId4" cstate="print"/>
          <a:srcRect t="17708" b="8333"/>
          <a:stretch>
            <a:fillRect/>
          </a:stretch>
        </p:blipFill>
        <p:spPr>
          <a:xfrm>
            <a:off x="500034" y="2092247"/>
            <a:ext cx="3286148" cy="4050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000101" y="571480"/>
            <a:ext cx="8143900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Основные направления деятельности педагога-психолога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2285993"/>
            <a:ext cx="792961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ru-RU" sz="2400" dirty="0" smtClean="0">
                <a:latin typeface="+mn-lt"/>
              </a:rPr>
              <a:t>Сопровождение процесса адаптации к дошкольному учреждению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sz="2400" dirty="0" smtClean="0"/>
              <a:t>Мониторинг качества освоения основной общеобразовательной программы (по ориентирам личностного развития детей).</a:t>
            </a:r>
            <a:endParaRPr lang="ru-RU" sz="2400" dirty="0" smtClean="0">
              <a:latin typeface="+mn-lt"/>
            </a:endParaRPr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sz="2400" kern="0" dirty="0" smtClean="0">
                <a:latin typeface="+mn-lt"/>
              </a:rPr>
              <a:t>Оценка развития детей, измерение личностных образовательных процессов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sz="2400" dirty="0" smtClean="0">
                <a:latin typeface="+mn-lt"/>
                <a:ea typeface="Calibri" pitchFamily="34" charset="0"/>
                <a:cs typeface="Tahoma" pitchFamily="34" charset="0"/>
              </a:rPr>
              <a:t>Сопровождение детей подготовительной группы к школьному обучению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sz="2400" dirty="0" smtClean="0">
                <a:latin typeface="+mn-lt"/>
                <a:ea typeface="Calibri" pitchFamily="34" charset="0"/>
                <a:cs typeface="Tahoma" pitchFamily="34" charset="0"/>
              </a:rPr>
              <a:t>Сопровождение детей «группы риска»</a:t>
            </a:r>
            <a:endParaRPr lang="ru-RU" sz="105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842935" y="714356"/>
            <a:ext cx="8301065" cy="1462087"/>
          </a:xfrm>
        </p:spPr>
        <p:txBody>
          <a:bodyPr anchor="ctr"/>
          <a:lstStyle/>
          <a:p>
            <a:pPr lvl="0" algn="ctr" eaLnBrk="1" hangingPunct="1"/>
            <a:r>
              <a:rPr lang="ru-RU" sz="32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Сопровождение процесса адаптации к дошкольному учреждению</a:t>
            </a:r>
            <a:r>
              <a:rPr lang="ru-RU" sz="4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4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altLang="ru-RU" sz="4000" b="1" u="sng" dirty="0" smtClean="0">
              <a:solidFill>
                <a:srgbClr val="FF0066"/>
              </a:solidFill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214382" y="1785926"/>
            <a:ext cx="792961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оптимизация условий адаптации детей к дошкольному учреждению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Обеспечение процесса сопровождения ребенка к условиям ДОУ;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Раннее выявление отклонений в развитии ребенка;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Осуществление профилактики неблагополучного развития детей.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842935" y="714356"/>
            <a:ext cx="8301065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Сопровождение процесса адаптации к дошкольному учреждению</a:t>
            </a: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altLang="ru-RU" sz="4000" b="1" i="0" u="sng" strike="noStrike" kern="0" cap="none" spc="0" normalizeH="0" baseline="0" noProof="0" dirty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Рисунок 3" descr="IMG_20151021_1048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2428868"/>
            <a:ext cx="3713248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20151021_1056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1785926"/>
            <a:ext cx="3286148" cy="48148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14348" y="2143116"/>
          <a:ext cx="7929620" cy="3744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/>
                <a:gridCol w="1821670"/>
                <a:gridCol w="1982405"/>
                <a:gridCol w="1982405"/>
              </a:tblGrid>
              <a:tr h="512586">
                <a:tc rowSpan="2"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Группа </a:t>
                      </a:r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Уровень развития</a:t>
                      </a:r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5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N-</a:t>
                      </a:r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N+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19706">
                <a:tc>
                  <a:txBody>
                    <a:bodyPr/>
                    <a:lstStyle/>
                    <a:p>
                      <a:pPr algn="ctr"/>
                      <a:r>
                        <a:rPr lang="ru-RU" u="none" dirty="0" smtClean="0">
                          <a:latin typeface="Impact" pitchFamily="34" charset="0"/>
                        </a:rPr>
                        <a:t>Первая младшая </a:t>
                      </a:r>
                      <a:endParaRPr lang="ru-RU" u="none" dirty="0">
                        <a:latin typeface="Impac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0%    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/>
                        <a:t>100%    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0%     </a:t>
                      </a:r>
                      <a:endParaRPr lang="ru-RU" dirty="0"/>
                    </a:p>
                  </a:txBody>
                  <a:tcPr/>
                </a:tc>
              </a:tr>
              <a:tr h="519706">
                <a:tc>
                  <a:txBody>
                    <a:bodyPr/>
                    <a:lstStyle/>
                    <a:p>
                      <a:pPr algn="ctr"/>
                      <a:r>
                        <a:rPr lang="ru-RU" u="none" dirty="0" smtClean="0">
                          <a:latin typeface="Impact" pitchFamily="34" charset="0"/>
                        </a:rPr>
                        <a:t>Вторая младшая </a:t>
                      </a:r>
                      <a:endParaRPr lang="ru-RU" u="none" dirty="0">
                        <a:latin typeface="Impac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0%    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/>
                        <a:t>100%    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0%     </a:t>
                      </a:r>
                      <a:endParaRPr lang="ru-RU" dirty="0"/>
                    </a:p>
                  </a:txBody>
                  <a:tcPr/>
                </a:tc>
              </a:tr>
              <a:tr h="519706">
                <a:tc>
                  <a:txBody>
                    <a:bodyPr/>
                    <a:lstStyle/>
                    <a:p>
                      <a:pPr algn="ctr"/>
                      <a:r>
                        <a:rPr lang="ru-RU" u="none" dirty="0" smtClean="0">
                          <a:latin typeface="Impact" pitchFamily="34" charset="0"/>
                        </a:rPr>
                        <a:t>Средняя</a:t>
                      </a:r>
                      <a:endParaRPr lang="ru-RU" u="none" dirty="0">
                        <a:latin typeface="Impac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0%    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/>
                        <a:t>100%    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0%     </a:t>
                      </a:r>
                      <a:endParaRPr lang="ru-RU" dirty="0"/>
                    </a:p>
                  </a:txBody>
                  <a:tcPr/>
                </a:tc>
              </a:tr>
              <a:tr h="519706">
                <a:tc>
                  <a:txBody>
                    <a:bodyPr/>
                    <a:lstStyle/>
                    <a:p>
                      <a:pPr algn="ctr"/>
                      <a:r>
                        <a:rPr lang="ru-RU" u="none" dirty="0" smtClean="0">
                          <a:latin typeface="Impact" pitchFamily="34" charset="0"/>
                        </a:rPr>
                        <a:t>Старшая </a:t>
                      </a:r>
                      <a:endParaRPr lang="ru-RU" u="none" dirty="0">
                        <a:latin typeface="Impac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23%    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77%    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0%     </a:t>
                      </a:r>
                      <a:endParaRPr lang="ru-RU" dirty="0"/>
                    </a:p>
                  </a:txBody>
                  <a:tcPr/>
                </a:tc>
              </a:tr>
              <a:tr h="519706">
                <a:tc>
                  <a:txBody>
                    <a:bodyPr/>
                    <a:lstStyle/>
                    <a:p>
                      <a:pPr algn="ctr"/>
                      <a:r>
                        <a:rPr lang="ru-RU" u="none" dirty="0" smtClean="0">
                          <a:latin typeface="Impact" pitchFamily="34" charset="0"/>
                        </a:rPr>
                        <a:t>Подготовительная к школе </a:t>
                      </a:r>
                      <a:endParaRPr lang="ru-RU" u="none" dirty="0">
                        <a:latin typeface="Impac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50%    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50%    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0%    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85786" y="571480"/>
            <a:ext cx="79296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ru-RU" sz="2400" b="1" dirty="0" smtClean="0">
                <a:solidFill>
                  <a:schemeClr val="tx2"/>
                </a:solidFill>
                <a:latin typeface="+mj-lt"/>
              </a:rPr>
              <a:t>Мониторинг качества освоения основной общеобразовательной программы (личностное развитие)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357158" y="1857364"/>
            <a:ext cx="842968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</a:t>
            </a:r>
            <a:r>
              <a:rPr kumimoji="0" lang="ru-RU" sz="20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психолого-педагогическое изучение уровня психического развития детей на соответствие возрастной норме, выявление детей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группы риска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Павлова Н.Н., Руденко Л.Г. Экспресс-диагностика в детском саду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14480" y="785794"/>
            <a:ext cx="62150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+mj-lt"/>
              </a:rPr>
              <a:t>Диагностика психического развития детей</a:t>
            </a:r>
            <a:endParaRPr lang="ru-RU" sz="32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4" name="Рисунок 3" descr="IMG_20151019_1001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3286124"/>
            <a:ext cx="2357454" cy="3333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20151019_092636.jpg"/>
          <p:cNvPicPr>
            <a:picLocks noChangeAspect="1"/>
          </p:cNvPicPr>
          <p:nvPr/>
        </p:nvPicPr>
        <p:blipFill>
          <a:blip r:embed="rId3" cstate="print"/>
          <a:srcRect b="26041"/>
          <a:stretch>
            <a:fillRect/>
          </a:stretch>
        </p:blipFill>
        <p:spPr>
          <a:xfrm>
            <a:off x="6143636" y="3214686"/>
            <a:ext cx="2643205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20151019_0929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86116" y="3234169"/>
            <a:ext cx="2500330" cy="34095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2000240"/>
            <a:ext cx="70009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eaLnBrk="0" hangingPunct="0"/>
            <a:r>
              <a:rPr lang="ru-RU" sz="2000" b="1" u="sng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Вторая младшая возрастная подгруппа – 3-4 года</a:t>
            </a:r>
            <a:endParaRPr lang="ru-RU" sz="2800" b="1" u="sng" dirty="0" smtClean="0">
              <a:solidFill>
                <a:srgbClr val="00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42910" y="2643182"/>
          <a:ext cx="4714908" cy="2643205"/>
        </p:xfrm>
        <a:graphic>
          <a:graphicData uri="http://schemas.openxmlformats.org/drawingml/2006/table">
            <a:tbl>
              <a:tblPr/>
              <a:tblGrid>
                <a:gridCol w="2914752"/>
                <a:gridCol w="795339"/>
                <a:gridCol w="1004817"/>
              </a:tblGrid>
              <a:tr h="8799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Оценка полученных результатов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3183" marR="631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</a:rPr>
                        <a:t>Октябрь 2015</a:t>
                      </a:r>
                      <a:endParaRPr lang="ru-RU" sz="1800" b="1" baseline="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baseline="0" dirty="0" smtClean="0">
                          <a:latin typeface="Times New Roman"/>
                          <a:ea typeface="Times New Roman"/>
                        </a:rPr>
                        <a:t>8 </a:t>
                      </a:r>
                      <a:r>
                        <a:rPr lang="ru-RU" sz="1800" b="1" dirty="0" smtClean="0">
                          <a:latin typeface="Times New Roman"/>
                          <a:ea typeface="Times New Roman"/>
                        </a:rPr>
                        <a:t>человек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3183" marR="631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77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</a:rPr>
                        <a:t>Высокий</a:t>
                      </a:r>
                      <a:r>
                        <a:rPr lang="ru-RU" sz="1800" b="1" baseline="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уровень 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развития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(8-12 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баллов)</a:t>
                      </a:r>
                    </a:p>
                  </a:txBody>
                  <a:tcPr marL="63183" marR="6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5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3183" marR="6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62,5%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3183" marR="6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77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</a:rPr>
                        <a:t>Средний уровень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 развития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(5-7 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баллов)</a:t>
                      </a:r>
                    </a:p>
                  </a:txBody>
                  <a:tcPr marL="63183" marR="6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3183" marR="6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37,5%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3183" marR="6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77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</a:rPr>
                        <a:t>Низкий 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уровень </a:t>
                      </a:r>
                      <a:r>
                        <a:rPr lang="ru-RU" sz="1800" b="1" dirty="0" smtClean="0">
                          <a:latin typeface="Times New Roman"/>
                          <a:ea typeface="Times New Roman"/>
                        </a:rPr>
                        <a:t>развития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(0-4 балла)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3183" marR="6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3183" marR="6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0%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3183" marR="6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714480" y="785794"/>
            <a:ext cx="62150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+mj-lt"/>
              </a:rPr>
              <a:t>Диагностика психического развития детей</a:t>
            </a:r>
            <a:endParaRPr lang="ru-RU" sz="32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5" name="Рисунок 4" descr="IMG_20151019_154634.jpg"/>
          <p:cNvPicPr>
            <a:picLocks noChangeAspect="1"/>
          </p:cNvPicPr>
          <p:nvPr/>
        </p:nvPicPr>
        <p:blipFill>
          <a:blip r:embed="rId2" cstate="print"/>
          <a:srcRect b="15625"/>
          <a:stretch>
            <a:fillRect/>
          </a:stretch>
        </p:blipFill>
        <p:spPr>
          <a:xfrm>
            <a:off x="5857884" y="2357430"/>
            <a:ext cx="3019455" cy="4246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42910" y="2428868"/>
          <a:ext cx="4429156" cy="3657600"/>
        </p:xfrm>
        <a:graphic>
          <a:graphicData uri="http://schemas.openxmlformats.org/drawingml/2006/table">
            <a:tbl>
              <a:tblPr/>
              <a:tblGrid>
                <a:gridCol w="2928958"/>
                <a:gridCol w="714380"/>
                <a:gridCol w="785818"/>
              </a:tblGrid>
              <a:tr h="8799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Оценка полученных результатов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3183" marR="631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Октябрь 2015</a:t>
                      </a:r>
                      <a:endParaRPr lang="ru-RU" sz="2000" b="1" baseline="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baseline="0" dirty="0" smtClean="0">
                          <a:latin typeface="Times New Roman"/>
                          <a:ea typeface="Times New Roman"/>
                        </a:rPr>
                        <a:t> 10</a:t>
                      </a: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человек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3183" marR="631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738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Высокий</a:t>
                      </a:r>
                      <a:r>
                        <a:rPr lang="ru-RU" sz="2000" b="1" baseline="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уровень 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развития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(14-18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баллов)</a:t>
                      </a:r>
                    </a:p>
                  </a:txBody>
                  <a:tcPr marL="63183" marR="6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3183" marR="6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40%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3183" marR="6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77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Средний уровень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 развития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(9-13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баллов)</a:t>
                      </a:r>
                    </a:p>
                  </a:txBody>
                  <a:tcPr marL="63183" marR="6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3183" marR="6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50%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3183" marR="6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77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Низкий 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уровень </a:t>
                      </a: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развития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(0-8</a:t>
                      </a:r>
                      <a:r>
                        <a:rPr lang="ru-RU" sz="2000" baseline="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баллов)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3183" marR="6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3183" marR="6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10%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3183" marR="6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142976" y="1785926"/>
            <a:ext cx="64294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eaLnBrk="0" hangingPunct="0"/>
            <a:r>
              <a:rPr lang="ru-RU" sz="2400" b="1" u="sng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Средняя возрастная подгруппа – 4-5 лет</a:t>
            </a:r>
            <a:endParaRPr lang="ru-RU" sz="3200" b="1" u="sng" dirty="0" smtClean="0">
              <a:solidFill>
                <a:srgbClr val="0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14480" y="785794"/>
            <a:ext cx="62150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+mj-lt"/>
              </a:rPr>
              <a:t>Диагностика психического развития детей</a:t>
            </a:r>
            <a:endParaRPr lang="ru-RU" sz="32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5" name="Рисунок 4" descr="IMG_20151019_085649.jpg"/>
          <p:cNvPicPr>
            <a:picLocks noChangeAspect="1"/>
          </p:cNvPicPr>
          <p:nvPr/>
        </p:nvPicPr>
        <p:blipFill>
          <a:blip r:embed="rId2" cstate="print"/>
          <a:srcRect b="15625"/>
          <a:stretch>
            <a:fillRect/>
          </a:stretch>
        </p:blipFill>
        <p:spPr>
          <a:xfrm>
            <a:off x="5634046" y="2285992"/>
            <a:ext cx="2895612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282" y="2285992"/>
          <a:ext cx="4143404" cy="2643205"/>
        </p:xfrm>
        <a:graphic>
          <a:graphicData uri="http://schemas.openxmlformats.org/drawingml/2006/table">
            <a:tbl>
              <a:tblPr/>
              <a:tblGrid>
                <a:gridCol w="2714644"/>
                <a:gridCol w="642942"/>
                <a:gridCol w="785818"/>
              </a:tblGrid>
              <a:tr h="8799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Оценка полученных результатов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3183" marR="6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Октябрь 2015</a:t>
                      </a:r>
                      <a:endParaRPr lang="ru-RU" sz="1600" b="1" baseline="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 smtClean="0">
                          <a:latin typeface="Times New Roman"/>
                          <a:ea typeface="Times New Roman"/>
                        </a:rPr>
                        <a:t> 8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человек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3183" marR="6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77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Высокий</a:t>
                      </a:r>
                      <a:r>
                        <a:rPr lang="ru-RU" sz="1600" b="1" baseline="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уровень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развития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(16-20 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баллов)</a:t>
                      </a:r>
                    </a:p>
                  </a:txBody>
                  <a:tcPr marL="63183" marR="6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3183" marR="6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25%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3183" marR="6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77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Средний уровень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 развития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(10-15</a:t>
                      </a:r>
                      <a:r>
                        <a:rPr lang="ru-RU" sz="1600" baseline="0" dirty="0" smtClean="0">
                          <a:latin typeface="Times New Roman"/>
                          <a:ea typeface="Times New Roman"/>
                        </a:rPr>
                        <a:t> баллов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3183" marR="6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3183" marR="6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75%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3183" marR="6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77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Низкий 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уровень 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развития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(0-9 баллов)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3183" marR="6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3183" marR="6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0%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3183" marR="6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285984" y="1785926"/>
            <a:ext cx="57150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eaLnBrk="0" hangingPunct="0"/>
            <a:r>
              <a:rPr lang="ru-RU" sz="2000" b="1" u="sng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Старшая возрастная подгруппа – 5-6 лет</a:t>
            </a:r>
            <a:endParaRPr lang="ru-RU" sz="2800" b="1" u="sng" dirty="0" smtClean="0">
              <a:solidFill>
                <a:srgbClr val="0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14480" y="785794"/>
            <a:ext cx="62150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+mj-lt"/>
              </a:rPr>
              <a:t>Диагностика психического развития детей</a:t>
            </a:r>
            <a:endParaRPr lang="ru-RU" sz="32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5" name="Рисунок 4" descr="IMG_20151019_094219.jpg"/>
          <p:cNvPicPr>
            <a:picLocks noChangeAspect="1"/>
          </p:cNvPicPr>
          <p:nvPr/>
        </p:nvPicPr>
        <p:blipFill>
          <a:blip r:embed="rId2" cstate="print"/>
          <a:srcRect b="26785"/>
          <a:stretch>
            <a:fillRect/>
          </a:stretch>
        </p:blipFill>
        <p:spPr>
          <a:xfrm>
            <a:off x="6475038" y="2428868"/>
            <a:ext cx="2283214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20151019_100359.jpg"/>
          <p:cNvPicPr>
            <a:picLocks noChangeAspect="1"/>
          </p:cNvPicPr>
          <p:nvPr/>
        </p:nvPicPr>
        <p:blipFill>
          <a:blip r:embed="rId3" cstate="print"/>
          <a:srcRect b="13541"/>
          <a:stretch>
            <a:fillRect/>
          </a:stretch>
        </p:blipFill>
        <p:spPr>
          <a:xfrm>
            <a:off x="4429124" y="3412620"/>
            <a:ext cx="2143140" cy="3088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50938" y="214313"/>
            <a:ext cx="7993062" cy="1462087"/>
          </a:xfrm>
        </p:spPr>
        <p:txBody>
          <a:bodyPr anchor="ctr"/>
          <a:lstStyle/>
          <a:p>
            <a:pPr algn="ctr" eaLnBrk="1" hangingPunct="1"/>
            <a:r>
              <a:rPr lang="ru-RU" sz="2800" b="1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Проведение диагностического обследования готовности к учебной деятельности у детей подготовительной к школе группы</a:t>
            </a:r>
            <a:endParaRPr lang="ru-RU" altLang="ru-RU" sz="2800" b="1" dirty="0" smtClean="0">
              <a:latin typeface="+mn-lt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034" y="2000240"/>
          <a:ext cx="8358247" cy="4073018"/>
        </p:xfrm>
        <a:graphic>
          <a:graphicData uri="http://schemas.openxmlformats.org/drawingml/2006/table">
            <a:tbl>
              <a:tblPr/>
              <a:tblGrid>
                <a:gridCol w="4714908"/>
                <a:gridCol w="1285884"/>
                <a:gridCol w="1143008"/>
                <a:gridCol w="1214447"/>
              </a:tblGrid>
              <a:tr h="428628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latin typeface="Impact" pitchFamily="34" charset="0"/>
                          <a:ea typeface="Times New Roman"/>
                        </a:rPr>
                        <a:t>Показатели </a:t>
                      </a:r>
                      <a:endParaRPr lang="ru-RU" sz="1600" b="0" dirty="0">
                        <a:latin typeface="Impact" pitchFamily="34" charset="0"/>
                        <a:ea typeface="Times New Roman"/>
                      </a:endParaRPr>
                    </a:p>
                  </a:txBody>
                  <a:tcPr marL="63183" marR="631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latin typeface="Impact" pitchFamily="34" charset="0"/>
                          <a:ea typeface="Times New Roman"/>
                        </a:rPr>
                        <a:t>Уровень развития</a:t>
                      </a:r>
                      <a:endParaRPr lang="ru-RU" sz="1600" b="0" dirty="0">
                        <a:latin typeface="Impact" pitchFamily="34" charset="0"/>
                        <a:ea typeface="Times New Roman"/>
                      </a:endParaRPr>
                    </a:p>
                  </a:txBody>
                  <a:tcPr marL="63183" marR="631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3068"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3183" marR="6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latin typeface="Impact" pitchFamily="34" charset="0"/>
                          <a:ea typeface="Times New Roman"/>
                        </a:rPr>
                        <a:t>Ниже среднего</a:t>
                      </a:r>
                      <a:endParaRPr lang="ru-RU" sz="1600" b="0" dirty="0">
                        <a:latin typeface="Impact" pitchFamily="34" charset="0"/>
                        <a:ea typeface="Times New Roman"/>
                      </a:endParaRPr>
                    </a:p>
                  </a:txBody>
                  <a:tcPr marL="63183" marR="631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latin typeface="Impact" pitchFamily="34" charset="0"/>
                          <a:ea typeface="Times New Roman"/>
                        </a:rPr>
                        <a:t>Средний </a:t>
                      </a:r>
                      <a:endParaRPr lang="ru-RU" sz="1600" b="0" dirty="0">
                        <a:latin typeface="Impact" pitchFamily="34" charset="0"/>
                        <a:ea typeface="Times New Roman"/>
                      </a:endParaRPr>
                    </a:p>
                  </a:txBody>
                  <a:tcPr marL="63183" marR="631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latin typeface="Impact" pitchFamily="34" charset="0"/>
                          <a:ea typeface="Times New Roman"/>
                        </a:rPr>
                        <a:t>Высокий </a:t>
                      </a:r>
                      <a:endParaRPr lang="ru-RU" sz="1600" b="0" dirty="0">
                        <a:latin typeface="Impact" pitchFamily="34" charset="0"/>
                        <a:ea typeface="Times New Roman"/>
                      </a:endParaRPr>
                    </a:p>
                  </a:txBody>
                  <a:tcPr marL="63183" marR="631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18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Субтест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1 - словарный запас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63183" marR="6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-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63183" marR="6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57%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63183" marR="631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43%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63183" marR="631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77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Субтест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2 - понимание количественных и качественных соотношений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63183" marR="6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86%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63183" marR="6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14%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63183" marR="631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-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63183" marR="6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9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Субтест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3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логическое мышление</a:t>
                      </a:r>
                      <a:endParaRPr lang="ru-RU" sz="1600" b="1" dirty="0" smtClean="0">
                        <a:latin typeface="Times New Roman"/>
                        <a:ea typeface="Times New Roman"/>
                      </a:endParaRPr>
                    </a:p>
                  </a:txBody>
                  <a:tcPr marL="63183" marR="6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57%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63183" marR="6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-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63183" marR="631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43%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63183" marR="6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77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Субтест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4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математические способности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63183" marR="6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57%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63183" marR="6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-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63183" marR="631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43%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63183" marR="6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77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Общий показатель интеллектуальных способностей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63183" marR="6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57%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63183" marR="6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-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63183" marR="631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43%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63183" marR="6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571480"/>
            <a:ext cx="72866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tx2"/>
                </a:solidFill>
                <a:latin typeface="+mn-lt"/>
              </a:rPr>
              <a:t>Развивающая и коррекционная работа.</a:t>
            </a:r>
            <a:endParaRPr lang="ru-RU" sz="3600" dirty="0">
              <a:latin typeface="+mn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42911" y="2214554"/>
          <a:ext cx="8143931" cy="3127294"/>
        </p:xfrm>
        <a:graphic>
          <a:graphicData uri="http://schemas.openxmlformats.org/drawingml/2006/table">
            <a:tbl>
              <a:tblPr/>
              <a:tblGrid>
                <a:gridCol w="1606515"/>
                <a:gridCol w="2322574"/>
                <a:gridCol w="4214842"/>
              </a:tblGrid>
              <a:tr h="1838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Группа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22" marR="42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Режимные моменты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22" marR="42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Совместная деятельность с педагогом-психологом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22" marR="42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52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Вторая группа детей раннего возраста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22" marR="42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Наблюдение за детьми в период адаптации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22" marR="42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Игры, направленные на адаптацию каждого ребенка к ДОУ и сплочение группы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А.С.Роньжина «Цикл занятий в период адаптации к дошкольному учреждению»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22" marR="42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14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Вторая младшая группа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22" marR="42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наблюдение за детьми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изучение индивидуальных особенностей детей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22" marR="42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Цветик-семицветик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» 3-4 года (под 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ред.Н.Ю.Куражевой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22" marR="42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90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Средняя группа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22" marR="42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Углубленное психодиагностическое обследование  детей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22" marR="42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Цветик-семицветик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» 4-5 лет (под 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ред.Н.Ю.Куражевой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22" marR="42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714348" y="2143116"/>
            <a:ext cx="807249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Профессиональная деятельность учителя-логопеда ДОУ направлена на оказание своевременной коррекционно-педагогической помощи детям с различными видами речевых нарушений.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Основными задачами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 выступают: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выявление, преодоление и своевременное предупреждение речевых нарушений у воспитанников ДОУ	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1000100" y="1000108"/>
            <a:ext cx="7793037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Деятельность учителя-логопеда: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14348" y="2143116"/>
          <a:ext cx="7858179" cy="3189732"/>
        </p:xfrm>
        <a:graphic>
          <a:graphicData uri="http://schemas.openxmlformats.org/drawingml/2006/table">
            <a:tbl>
              <a:tblPr/>
              <a:tblGrid>
                <a:gridCol w="1550146"/>
                <a:gridCol w="2879010"/>
                <a:gridCol w="3429023"/>
              </a:tblGrid>
              <a:tr h="1294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Группа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222" marR="42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Режимные моменты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222" marR="42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Совместная деятельность с педагогом-психологом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222" marR="42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4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Старшая группа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222" marR="42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Углубленное психодиагностическое обследование  детей</a:t>
                      </a:r>
                    </a:p>
                  </a:txBody>
                  <a:tcPr marL="42222" marR="42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</a:t>
                      </a: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Цветик-семицветик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 5-6 лет (под ред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</a:t>
                      </a:r>
                      <a:r>
                        <a:rPr lang="ru-RU" sz="14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Н.Ю.Куражевой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42222" marR="42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58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Подготовительная группа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222" marR="42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52730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Психодиагностическое обследование детей на начало года;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52730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первичная диагностика школьной готовности детей (январь)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52730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диагностика школьной готовности в присутствии родителей (конец года)</a:t>
                      </a:r>
                    </a:p>
                  </a:txBody>
                  <a:tcPr marL="42222" marR="42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Куражева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Н. Ю., Козлова И. 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Приключения будущих первоклассников: психологиче­ские занятия с детьми 6-7 лет </a:t>
                      </a:r>
                    </a:p>
                  </a:txBody>
                  <a:tcPr marL="42222" marR="42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214414" y="571480"/>
            <a:ext cx="72866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tx2"/>
                </a:solidFill>
                <a:latin typeface="+mn-lt"/>
              </a:rPr>
              <a:t>Развивающая и коррекционная работа.</a:t>
            </a:r>
            <a:endParaRPr lang="ru-RU" sz="3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6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7950" y="4071942"/>
            <a:ext cx="2548624" cy="2354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Изображение 6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3929066"/>
            <a:ext cx="3262776" cy="2643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20151019_085612.jpg"/>
          <p:cNvPicPr>
            <a:picLocks noChangeAspect="1"/>
          </p:cNvPicPr>
          <p:nvPr/>
        </p:nvPicPr>
        <p:blipFill>
          <a:blip r:embed="rId4" cstate="print"/>
          <a:srcRect l="13541" b="40625"/>
          <a:stretch>
            <a:fillRect/>
          </a:stretch>
        </p:blipFill>
        <p:spPr>
          <a:xfrm>
            <a:off x="3714744" y="3714752"/>
            <a:ext cx="2483034" cy="2842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Изображение 61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0"/>
            <a:ext cx="4929222" cy="3690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_20151019_152449.jpg"/>
          <p:cNvPicPr>
            <a:picLocks noChangeAspect="1"/>
          </p:cNvPicPr>
          <p:nvPr/>
        </p:nvPicPr>
        <p:blipFill>
          <a:blip r:embed="rId6" cstate="print"/>
          <a:srcRect b="18224"/>
          <a:stretch>
            <a:fillRect/>
          </a:stretch>
        </p:blipFill>
        <p:spPr>
          <a:xfrm>
            <a:off x="6072198" y="142852"/>
            <a:ext cx="2438268" cy="3323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2643182"/>
            <a:ext cx="771530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chemeClr val="tx2"/>
                </a:solidFill>
                <a:latin typeface="+mn-lt"/>
              </a:rPr>
              <a:t>СПАСИБО ЗА ВНИМАНИЕ!</a:t>
            </a:r>
            <a:endParaRPr lang="ru-RU" sz="66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2000240"/>
            <a:ext cx="792961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/>
          </a:p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latin typeface="+mn-lt"/>
              </a:rPr>
              <a:t>Устранение и предупреждение дефектов звукопроизношения (воспитание артикуляционных навыков, звукопроизношения, слоговой структуры) и развитие фонематического слуха (способность осуществлять операции разли­чения и узнавания фонем, составляющих звуковую оболочку слова);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latin typeface="+mn-lt"/>
              </a:rPr>
              <a:t>Развитие навыков звукового анализа (специальные умственные дейст­вия по дифференциации фонем и установлению звуковой структуры слова).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latin typeface="+mn-lt"/>
              </a:rPr>
              <a:t>Развитие связной речи старших дошкольников.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latin typeface="+mn-lt"/>
              </a:rPr>
              <a:t>Развитие коммуникативных навыков, успешности в общении.</a:t>
            </a:r>
            <a:endParaRPr lang="ru-RU" sz="2000" dirty="0"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85852" y="571480"/>
            <a:ext cx="73517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dirty="0" smtClean="0">
                <a:solidFill>
                  <a:schemeClr val="tx2"/>
                </a:solidFill>
                <a:latin typeface="+mj-lt"/>
              </a:rPr>
              <a:t>Основные задачи коррекционного обучения: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785926"/>
            <a:ext cx="91440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Обследовано всего детей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28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Количество детей, поступивших на занятия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фонетическим недоразвитием речи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фонетико-фонематическим недоразвитием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общим недоразвитием речи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лексико-грамматическим нарушением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Количество выпущенных детей: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хорошей речью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 значительными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улучшениями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без значительного улучшения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Направлено на ПМПК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785786" y="571480"/>
            <a:ext cx="800105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ОТЧЁТ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</a:t>
            </a:r>
            <a:r>
              <a:rPr lang="ru-RU" sz="2400" dirty="0" smtClean="0">
                <a:solidFill>
                  <a:schemeClr val="tx2"/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проделанной работе в 2014-2015 учебном году на логопедическом пункте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1785926"/>
            <a:ext cx="792961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FontTx/>
              <a:buChar char="•"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Обследовано всего детей </a:t>
            </a:r>
            <a:r>
              <a:rPr lang="ru-RU" sz="2400" dirty="0" smtClean="0"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27</a:t>
            </a:r>
          </a:p>
          <a:p>
            <a:pPr lvl="0" algn="ctr"/>
            <a:endParaRPr lang="ru-RU" sz="2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eaLnBrk="0" hangingPunct="0"/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Количество детей, поступивших на занятия </a:t>
            </a:r>
            <a:r>
              <a:rPr lang="ru-RU" sz="2400" dirty="0" smtClean="0"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22</a:t>
            </a:r>
          </a:p>
          <a:p>
            <a:pPr lvl="0" algn="ctr" eaLnBrk="0" hangingPunct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Индивидуальные занятия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– 11</a:t>
            </a:r>
          </a:p>
          <a:p>
            <a:pPr lvl="0" algn="ctr" eaLnBrk="0" hangingPunct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Подгрупповые занятия по профилактике речевых нарушений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– 11 </a:t>
            </a:r>
            <a:endParaRPr lang="ru-RU" sz="2400" dirty="0" smtClean="0"/>
          </a:p>
          <a:p>
            <a:pPr lvl="0" algn="ctr" eaLnBrk="0" hangingPunct="0">
              <a:buFontTx/>
              <a:buChar char="•"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фонетическим недоразвитием речи </a:t>
            </a:r>
            <a:r>
              <a:rPr lang="ru-RU" sz="2400" dirty="0" smtClean="0"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endParaRPr lang="ru-RU" sz="2400" dirty="0" smtClean="0"/>
          </a:p>
          <a:p>
            <a:pPr lvl="0" algn="ctr" eaLnBrk="0" hangingPunct="0">
              <a:buFontTx/>
              <a:buChar char="•"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фонетико-фонематическим недоразвитием </a:t>
            </a:r>
            <a:r>
              <a:rPr lang="ru-RU" sz="2400" dirty="0" smtClean="0"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</a:t>
            </a:r>
            <a:endParaRPr lang="ru-RU" sz="2400" dirty="0" smtClean="0"/>
          </a:p>
          <a:p>
            <a:pPr lvl="0" algn="ctr" eaLnBrk="0" hangingPunct="0">
              <a:buFontTx/>
              <a:buChar char="•"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фонетически изолированным дефектом</a:t>
            </a:r>
            <a:r>
              <a:rPr lang="ru-RU" sz="2400" dirty="0" smtClean="0"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endParaRPr lang="ru-RU" sz="2400" dirty="0" smtClean="0"/>
          </a:p>
          <a:p>
            <a:pPr lvl="0" algn="ctr" eaLnBrk="0" hangingPunct="0"/>
            <a:endParaRPr lang="ru-RU" sz="2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57224" y="928670"/>
            <a:ext cx="80010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Обследование речи детей 4-7 лет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в 2015-2016 </a:t>
            </a:r>
            <a:r>
              <a:rPr lang="ru-RU" sz="2400" b="1" dirty="0" err="1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уч.г</a:t>
            </a:r>
            <a:r>
              <a:rPr lang="ru-RU" sz="2400" b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00100" y="2143116"/>
          <a:ext cx="7572428" cy="304416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757916"/>
                <a:gridCol w="4814512"/>
              </a:tblGrid>
              <a:tr h="4429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Нарушения устной речи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6148" marR="61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Направления коррекционной работы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6148" marR="6148" marT="0" marB="0"/>
                </a:tc>
              </a:tr>
              <a:tr h="9212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Фонетическое недоразвитие речи</a:t>
                      </a:r>
                      <a:endParaRPr lang="ru-RU" sz="2000" dirty="0">
                        <a:solidFill>
                          <a:srgbClr val="000000"/>
                        </a:solidFill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6148" marR="614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2000" dirty="0" smtClean="0"/>
                        <a:t>Коррекция </a:t>
                      </a:r>
                      <a:r>
                        <a:rPr lang="ru-RU" sz="2000" dirty="0"/>
                        <a:t>звукопроизношения</a:t>
                      </a:r>
                      <a:endParaRPr lang="ru-RU" sz="2000" dirty="0">
                        <a:solidFill>
                          <a:srgbClr val="000000"/>
                        </a:solidFill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6148" marR="6148" marT="0" marB="0"/>
                </a:tc>
              </a:tr>
              <a:tr h="14218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Фонетико-фонематическое недоразвитие речи</a:t>
                      </a:r>
                      <a:endParaRPr lang="ru-RU" sz="2000" dirty="0">
                        <a:solidFill>
                          <a:srgbClr val="000000"/>
                        </a:solidFill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6148" marR="614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2000" dirty="0"/>
                        <a:t>Развитие фонематического восприятия.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2000" dirty="0"/>
                        <a:t>Совершенствование слоговой структуры слов.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2000" dirty="0"/>
                        <a:t>Коррекция звукопроизношения</a:t>
                      </a:r>
                      <a:endParaRPr lang="ru-RU" sz="2000" dirty="0">
                        <a:solidFill>
                          <a:srgbClr val="000000"/>
                        </a:solidFill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6148" marR="6148" marT="0" marB="0"/>
                </a:tc>
              </a:tr>
            </a:tbl>
          </a:graphicData>
        </a:graphic>
      </p:graphicFrame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928662" y="928671"/>
            <a:ext cx="78581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Courier New" pitchFamily="49" charset="0"/>
                <a:cs typeface="Times New Roman" pitchFamily="18" charset="0"/>
              </a:rPr>
              <a:t>Направление коррекционно-развивающей работы учителя-логопеда на </a:t>
            </a:r>
            <a:r>
              <a:rPr kumimoji="0" lang="ru-RU" sz="2400" b="1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Courier New" pitchFamily="49" charset="0"/>
                <a:cs typeface="Times New Roman" pitchFamily="18" charset="0"/>
              </a:rPr>
              <a:t>логопункте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Courier New" pitchFamily="49" charset="0"/>
                <a:cs typeface="Times New Roman" pitchFamily="18" charset="0"/>
              </a:rPr>
              <a:t> ДОУ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214414" y="1000108"/>
            <a:ext cx="7793037" cy="785818"/>
          </a:xfrm>
        </p:spPr>
        <p:txBody>
          <a:bodyPr anchor="ctr"/>
          <a:lstStyle/>
          <a:p>
            <a:pPr eaLnBrk="1" hangingPunct="1"/>
            <a:r>
              <a:rPr lang="ru-RU" altLang="ru-RU" sz="3600" dirty="0" smtClean="0"/>
              <a:t>Деятельность педагога-психолога: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55650" y="2017713"/>
            <a:ext cx="8031192" cy="2554295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/>
              <a:t>Основная цель работы:</a:t>
            </a:r>
            <a:endParaRPr lang="ru-RU" sz="2400" dirty="0" smtClean="0"/>
          </a:p>
          <a:p>
            <a:pPr marL="0" indent="355600">
              <a:buNone/>
            </a:pPr>
            <a:r>
              <a:rPr lang="ru-RU" sz="2400" dirty="0" smtClean="0"/>
              <a:t>Создание условий, способствующих охране физического и психического здоровья детей, обеспечение их эмоционального благополучия, свободному и эффективному развитию способностей каждого ребенка.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1872020"/>
            <a:ext cx="771530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1. Сохранение и укрепление психологического здоровья  детей и создание необходимых условий для их </a:t>
            </a:r>
            <a:r>
              <a:rPr lang="ru-RU" dirty="0" err="1" smtClean="0"/>
              <a:t>психоэмоционального</a:t>
            </a:r>
            <a:r>
              <a:rPr lang="ru-RU" dirty="0" smtClean="0"/>
              <a:t> развития.</a:t>
            </a:r>
          </a:p>
          <a:p>
            <a:pPr algn="just"/>
            <a:r>
              <a:rPr lang="ru-RU" dirty="0" smtClean="0"/>
              <a:t>2. Развитие у дошкольников психических познавательных процессов и формирование психологической готовности к школьному обучению.</a:t>
            </a:r>
          </a:p>
          <a:p>
            <a:pPr algn="just"/>
            <a:r>
              <a:rPr lang="ru-RU" dirty="0" smtClean="0"/>
              <a:t>3.  Использование </a:t>
            </a:r>
            <a:r>
              <a:rPr lang="ru-RU" dirty="0" err="1" smtClean="0"/>
              <a:t>здоровьесберегающих</a:t>
            </a:r>
            <a:r>
              <a:rPr lang="ru-RU" dirty="0" smtClean="0"/>
              <a:t> технологий в работе с дошкольниками.</a:t>
            </a:r>
          </a:p>
          <a:p>
            <a:pPr algn="just"/>
            <a:r>
              <a:rPr lang="ru-RU" dirty="0" smtClean="0"/>
              <a:t>4.   Осуществление взаимосвязи детского сада и семьи путем более тесного контакта; направление совместной работы на психическое развитие и становление личности детей.</a:t>
            </a:r>
          </a:p>
          <a:p>
            <a:pPr algn="just"/>
            <a:r>
              <a:rPr lang="ru-RU" dirty="0" smtClean="0"/>
              <a:t> 5. Улучшение психологического самочувствия педагогического состава ДОУ путем </a:t>
            </a:r>
            <a:r>
              <a:rPr lang="ru-RU" dirty="0" err="1" smtClean="0"/>
              <a:t>психотренинговых</a:t>
            </a:r>
            <a:r>
              <a:rPr lang="ru-RU" dirty="0" smtClean="0"/>
              <a:t> занятий.</a:t>
            </a:r>
          </a:p>
          <a:p>
            <a:pPr marL="342900" indent="-342900" algn="just">
              <a:buAutoNum type="arabicPeriod" startAt="6"/>
            </a:pPr>
            <a:r>
              <a:rPr lang="ru-RU" dirty="0" smtClean="0"/>
              <a:t>Составление и написание индивидуальных маршрутов развития детей.</a:t>
            </a:r>
            <a:endParaRPr lang="en-US" dirty="0" smtClean="0"/>
          </a:p>
          <a:p>
            <a:pPr marL="342900" indent="-342900" algn="just">
              <a:buAutoNum type="arabicPeriod" startAt="6"/>
            </a:pPr>
            <a:r>
              <a:rPr lang="ru-RU" dirty="0" smtClean="0"/>
              <a:t>Повышение компетентности педагогов по вопросам организации образовательного процесса в ДОУ</a:t>
            </a:r>
            <a:r>
              <a:rPr lang="en-US" dirty="0" smtClean="0"/>
              <a:t> </a:t>
            </a:r>
            <a:r>
              <a:rPr lang="ru-RU" dirty="0" smtClean="0"/>
              <a:t>в контексте ФГОС.</a:t>
            </a:r>
          </a:p>
          <a:p>
            <a:pPr algn="just" eaLnBrk="1" hangingPunct="1">
              <a:buNone/>
            </a:pPr>
            <a:endParaRPr lang="ru-RU" altLang="ru-RU" i="1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2071670" y="928670"/>
            <a:ext cx="50117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chemeClr val="tx2"/>
                </a:solidFill>
                <a:latin typeface="+mj-lt"/>
              </a:rPr>
              <a:t>Задачи работы педагога-психолога:</a:t>
            </a:r>
            <a:endParaRPr lang="ru-RU" sz="2400" dirty="0" smtClean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50963" y="571480"/>
            <a:ext cx="7793037" cy="1462087"/>
          </a:xfrm>
        </p:spPr>
        <p:txBody>
          <a:bodyPr anchor="ctr"/>
          <a:lstStyle/>
          <a:p>
            <a:pPr eaLnBrk="1" hangingPunct="1"/>
            <a:r>
              <a:rPr lang="ru-RU" altLang="ru-RU" sz="3600" dirty="0" smtClean="0"/>
              <a:t>Основные виды деятельности педагога-психолога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71538" y="2214554"/>
            <a:ext cx="7772400" cy="2940065"/>
          </a:xfrm>
        </p:spPr>
        <p:txBody>
          <a:bodyPr/>
          <a:lstStyle/>
          <a:p>
            <a:pPr eaLnBrk="1" hangingPunct="1"/>
            <a:r>
              <a:rPr lang="ru-RU" altLang="ru-RU" sz="2800" dirty="0" smtClean="0"/>
              <a:t>диагностическая работа с детьми, родителями, педагогами </a:t>
            </a:r>
          </a:p>
          <a:p>
            <a:pPr eaLnBrk="1" hangingPunct="1"/>
            <a:r>
              <a:rPr lang="ru-RU" altLang="ru-RU" sz="2800" dirty="0" smtClean="0"/>
              <a:t>психологическое просвещение педагогов и родителей</a:t>
            </a:r>
          </a:p>
          <a:p>
            <a:pPr eaLnBrk="1" hangingPunct="1"/>
            <a:r>
              <a:rPr lang="ru-RU" altLang="ru-RU" sz="2800" dirty="0" smtClean="0"/>
              <a:t>консультационная работа с педагогами и родителями</a:t>
            </a:r>
          </a:p>
          <a:p>
            <a:pPr eaLnBrk="1" hangingPunct="1"/>
            <a:r>
              <a:rPr lang="ru-RU" altLang="ru-RU" sz="2800" dirty="0" smtClean="0"/>
              <a:t>коррекционная и развивающая работа с детьми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литра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931</TotalTime>
  <Words>1014</Words>
  <Application>Microsoft Office PowerPoint</Application>
  <PresentationFormat>Экран (4:3)</PresentationFormat>
  <Paragraphs>217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Палитра</vt:lpstr>
      <vt:lpstr>Слайд 1</vt:lpstr>
      <vt:lpstr>Слайд 2</vt:lpstr>
      <vt:lpstr>Слайд 3</vt:lpstr>
      <vt:lpstr>Слайд 4</vt:lpstr>
      <vt:lpstr>Слайд 5</vt:lpstr>
      <vt:lpstr>Слайд 6</vt:lpstr>
      <vt:lpstr>Деятельность педагога-психолога:</vt:lpstr>
      <vt:lpstr>Слайд 8</vt:lpstr>
      <vt:lpstr>Основные виды деятельности педагога-психолога </vt:lpstr>
      <vt:lpstr>Слайд 10</vt:lpstr>
      <vt:lpstr>Сопровождение процесса адаптации к дошкольному учреждению </vt:lpstr>
      <vt:lpstr>Слайд 12</vt:lpstr>
      <vt:lpstr>Слайд 13</vt:lpstr>
      <vt:lpstr>Слайд 14</vt:lpstr>
      <vt:lpstr>Слайд 15</vt:lpstr>
      <vt:lpstr>Слайд 16</vt:lpstr>
      <vt:lpstr>Слайд 17</vt:lpstr>
      <vt:lpstr>Проведение диагностического обследования готовности к учебной деятельности у детей подготовительной к школе группы</vt:lpstr>
      <vt:lpstr>Слайд 19</vt:lpstr>
      <vt:lpstr>Слайд 20</vt:lpstr>
      <vt:lpstr>Слайд 21</vt:lpstr>
      <vt:lpstr>Слайд 22</vt:lpstr>
    </vt:vector>
  </TitlesOfParts>
  <Company>рабочий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работы педагога-психолога МОУ «СОШ № 29» Куклиной Л.И.</dc:title>
  <dc:creator>Любовь</dc:creator>
  <cp:lastModifiedBy>Женя</cp:lastModifiedBy>
  <cp:revision>65</cp:revision>
  <dcterms:created xsi:type="dcterms:W3CDTF">2008-09-09T03:44:11Z</dcterms:created>
  <dcterms:modified xsi:type="dcterms:W3CDTF">2015-10-21T10:24:09Z</dcterms:modified>
</cp:coreProperties>
</file>